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35"/>
  </p:notesMasterIdLst>
  <p:sldIdLst>
    <p:sldId id="256" r:id="rId5"/>
    <p:sldId id="259" r:id="rId6"/>
    <p:sldId id="291" r:id="rId7"/>
    <p:sldId id="292" r:id="rId8"/>
    <p:sldId id="293" r:id="rId9"/>
    <p:sldId id="316" r:id="rId10"/>
    <p:sldId id="294" r:id="rId11"/>
    <p:sldId id="295" r:id="rId12"/>
    <p:sldId id="318" r:id="rId13"/>
    <p:sldId id="319" r:id="rId14"/>
    <p:sldId id="296" r:id="rId15"/>
    <p:sldId id="297" r:id="rId16"/>
    <p:sldId id="298" r:id="rId17"/>
    <p:sldId id="299" r:id="rId18"/>
    <p:sldId id="317" r:id="rId19"/>
    <p:sldId id="300" r:id="rId20"/>
    <p:sldId id="301" r:id="rId21"/>
    <p:sldId id="302" r:id="rId22"/>
    <p:sldId id="303" r:id="rId23"/>
    <p:sldId id="305" r:id="rId24"/>
    <p:sldId id="306" r:id="rId25"/>
    <p:sldId id="307" r:id="rId26"/>
    <p:sldId id="308" r:id="rId27"/>
    <p:sldId id="313" r:id="rId28"/>
    <p:sldId id="310" r:id="rId29"/>
    <p:sldId id="311" r:id="rId30"/>
    <p:sldId id="312" r:id="rId31"/>
    <p:sldId id="321" r:id="rId32"/>
    <p:sldId id="257" r:id="rId33"/>
    <p:sldId id="322" r:id="rId34"/>
  </p:sldIdLst>
  <p:sldSz cx="9144000" cy="5143500" type="screen16x9"/>
  <p:notesSz cx="6858000" cy="9144000"/>
  <p:embeddedFontLst>
    <p:embeddedFont>
      <p:font typeface="Archivo" panose="020B0604020202020204" charset="0"/>
      <p:regular r:id="rId36"/>
      <p:bold r:id="rId37"/>
      <p:italic r:id="rId38"/>
      <p:boldItalic r:id="rId39"/>
    </p:embeddedFont>
    <p:embeddedFont>
      <p:font typeface="Press Start 2P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CC3507-3C8C-4D70-999C-29434ADCF34B}">
  <a:tblStyle styleId="{1ACC3507-3C8C-4D70-999C-29434ADCF3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9EFAAC39-ADF6-96F6-3634-E956153D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18702B42-5B7E-BFF6-F97D-781CDE6848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9565192E-68D0-8898-E63C-F243B791AD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47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168EC481-6094-1495-C75E-B050498FF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1A527824-6F19-E3C6-5CC8-AB30DB3AB9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CC0DC523-DAFF-6ED0-A870-852397CEC0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177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>
          <a:extLst>
            <a:ext uri="{FF2B5EF4-FFF2-40B4-BE49-F238E27FC236}">
              <a16:creationId xmlns:a16="http://schemas.microsoft.com/office/drawing/2014/main" id="{E8F409A3-82C4-1B67-B773-C7A616B1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a7f00d7c01_0_2111:notes">
            <a:extLst>
              <a:ext uri="{FF2B5EF4-FFF2-40B4-BE49-F238E27FC236}">
                <a16:creationId xmlns:a16="http://schemas.microsoft.com/office/drawing/2014/main" id="{3CE8B587-CF09-E36F-E910-FC4110939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2a7f00d7c01_0_2111:notes">
            <a:extLst>
              <a:ext uri="{FF2B5EF4-FFF2-40B4-BE49-F238E27FC236}">
                <a16:creationId xmlns:a16="http://schemas.microsoft.com/office/drawing/2014/main" id="{B36FF22F-60CD-90C3-B9C3-AD8F9A580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64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BD076635-F51C-BA71-6669-94080C105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65341E24-91B8-B881-BDD9-1DAB93128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1B24C5AE-D163-2003-7268-9BC0F52C3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78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27E1E7D8-0583-C7E2-FD71-598E30601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57C0397A-E891-5E05-0C59-84C88893D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05EBD7AE-5F01-045A-2DA6-949EDB38FB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70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56AF43DA-EC59-DB10-9E52-0702552D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B8FA1F93-9B0D-AECC-63A5-59504533F9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8567DE1C-CCCC-A2CE-5086-EFD129679E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269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>
          <a:extLst>
            <a:ext uri="{FF2B5EF4-FFF2-40B4-BE49-F238E27FC236}">
              <a16:creationId xmlns:a16="http://schemas.microsoft.com/office/drawing/2014/main" id="{2B16A818-DEB2-DCEB-A93D-0173AB3F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a7f00d7c01_0_2111:notes">
            <a:extLst>
              <a:ext uri="{FF2B5EF4-FFF2-40B4-BE49-F238E27FC236}">
                <a16:creationId xmlns:a16="http://schemas.microsoft.com/office/drawing/2014/main" id="{129636C1-3850-35D5-61F8-23F01AF7CC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2a7f00d7c01_0_2111:notes">
            <a:extLst>
              <a:ext uri="{FF2B5EF4-FFF2-40B4-BE49-F238E27FC236}">
                <a16:creationId xmlns:a16="http://schemas.microsoft.com/office/drawing/2014/main" id="{F020D526-522B-5E8F-D676-A2C1D93F6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66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>
          <a:extLst>
            <a:ext uri="{FF2B5EF4-FFF2-40B4-BE49-F238E27FC236}">
              <a16:creationId xmlns:a16="http://schemas.microsoft.com/office/drawing/2014/main" id="{523E34C7-7330-FB91-ABE0-535E349C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2a7f00d7c01_0_2068:notes">
            <a:extLst>
              <a:ext uri="{FF2B5EF4-FFF2-40B4-BE49-F238E27FC236}">
                <a16:creationId xmlns:a16="http://schemas.microsoft.com/office/drawing/2014/main" id="{862D009D-3534-0C9A-D5FC-376F9DAA6C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2a7f00d7c01_0_2068:notes">
            <a:extLst>
              <a:ext uri="{FF2B5EF4-FFF2-40B4-BE49-F238E27FC236}">
                <a16:creationId xmlns:a16="http://schemas.microsoft.com/office/drawing/2014/main" id="{49ED8F20-3997-A132-08A4-CD01CBD76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383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A189A297-64F3-8EB5-594C-9827C4B00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8682A007-8187-E0DC-40F3-59192495F1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4ED2F0E6-5A5E-6254-C03A-997D916C6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1985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221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E82D1B22-77EC-5EC6-68B3-EDA88DF3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358673AB-D203-465C-EAE8-14185D3C8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918E5E21-7479-CFCC-7BC0-36E81C76C4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05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a7f00d7c01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2a7f00d7c01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D4D09792-B435-CB7B-69E2-558702117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BB098D45-CC41-5A4A-D3EF-28588E0F64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C7FD6604-3920-AB23-1757-84C931A2E6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224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BA2C5292-7749-D9E8-C28A-435FD082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DAB1B2C1-4664-EBDB-87CE-BFCCCFA654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D703421C-1069-0694-59FA-C88978868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346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>
          <a:extLst>
            <a:ext uri="{FF2B5EF4-FFF2-40B4-BE49-F238E27FC236}">
              <a16:creationId xmlns:a16="http://schemas.microsoft.com/office/drawing/2014/main" id="{510102A7-1FAA-0019-1ACC-4EF55F16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a7f00d7c01_0_2111:notes">
            <a:extLst>
              <a:ext uri="{FF2B5EF4-FFF2-40B4-BE49-F238E27FC236}">
                <a16:creationId xmlns:a16="http://schemas.microsoft.com/office/drawing/2014/main" id="{54F03EC2-F983-4300-5D2E-EA030AD8D1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2a7f00d7c01_0_2111:notes">
            <a:extLst>
              <a:ext uri="{FF2B5EF4-FFF2-40B4-BE49-F238E27FC236}">
                <a16:creationId xmlns:a16="http://schemas.microsoft.com/office/drawing/2014/main" id="{AD4898BB-5C5E-0998-4629-EC2069C66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804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E6E545BF-2C78-5DA2-8306-C496586D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913A2C8D-2C8F-D540-FBC0-E5139C0EA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9C6A437D-781B-53E7-7686-87DFD39283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755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5B5FE929-D646-39AE-95C0-FC576D424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3E8032F1-D596-B321-8DA6-7731839A40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C0F430D1-E199-F8CA-7CD4-61F348694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192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839A5D98-2AF5-0B45-B594-A7FDD0CEB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D53A574F-F639-E64E-DE32-62945C148A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B516D14A-5B89-B5D9-8E0B-C9153023F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5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0FD97C8E-303E-A122-28B7-1406400E8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1FC0FBE6-6AE6-07F8-ED08-B14453FA3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73EBCC38-C503-9546-5817-E3B18B4316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394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>
          <a:extLst>
            <a:ext uri="{FF2B5EF4-FFF2-40B4-BE49-F238E27FC236}">
              <a16:creationId xmlns:a16="http://schemas.microsoft.com/office/drawing/2014/main" id="{7DC9B905-4015-59D1-6354-B075FB1F1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a7f00d7c01_0_2111:notes">
            <a:extLst>
              <a:ext uri="{FF2B5EF4-FFF2-40B4-BE49-F238E27FC236}">
                <a16:creationId xmlns:a16="http://schemas.microsoft.com/office/drawing/2014/main" id="{6D30050A-1549-399C-8CA5-89EE622F8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2a7f00d7c01_0_2111:notes">
            <a:extLst>
              <a:ext uri="{FF2B5EF4-FFF2-40B4-BE49-F238E27FC236}">
                <a16:creationId xmlns:a16="http://schemas.microsoft.com/office/drawing/2014/main" id="{45738497-8F4F-7ED5-EE3F-DFE25F2BBC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8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FD7BBFD8-67D6-8CE8-B31D-BCF68FC4D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291FE650-549B-B03A-B9B5-D6A351A8A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16575FD1-B7FF-6B9E-93CD-D38AFA94DB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096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2a7f00d7c01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2a7f00d7c01_0_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ABE71F7C-6594-6D90-5DD0-C5C64A377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6A7DF50B-8301-A408-AAFE-24D82D629D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D3983755-D0FB-60D5-6901-0AFC7AF18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508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>
          <a:extLst>
            <a:ext uri="{FF2B5EF4-FFF2-40B4-BE49-F238E27FC236}">
              <a16:creationId xmlns:a16="http://schemas.microsoft.com/office/drawing/2014/main" id="{C01C4F26-B892-FE05-A3E9-A162A83F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:notes">
            <a:extLst>
              <a:ext uri="{FF2B5EF4-FFF2-40B4-BE49-F238E27FC236}">
                <a16:creationId xmlns:a16="http://schemas.microsoft.com/office/drawing/2014/main" id="{CB8AFCA2-FD6F-11C6-FEA3-E621B6D5CC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p:notes">
            <a:extLst>
              <a:ext uri="{FF2B5EF4-FFF2-40B4-BE49-F238E27FC236}">
                <a16:creationId xmlns:a16="http://schemas.microsoft.com/office/drawing/2014/main" id="{71458B17-96E4-12ED-938A-A55E45AA41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37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A21B46CF-724D-682C-4010-81C362F4E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80AA90A1-3CC2-6F01-B67C-5BBC51157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73F970C1-FEE0-2549-1D9E-1C81410AFC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04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D2F2DBB6-C0EB-55FF-233A-9F7A3731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974FAF61-B4CC-3610-D866-D902933258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E8097CF9-DB23-B8E9-A686-E3CE23631E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60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A1CABC6F-AFC7-DD25-CDFF-B5EB43AA7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82CBF6C3-E485-629F-4178-C19390D43C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76FF89BC-243D-5AC5-CC98-554AB2E1B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12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>
          <a:extLst>
            <a:ext uri="{FF2B5EF4-FFF2-40B4-BE49-F238E27FC236}">
              <a16:creationId xmlns:a16="http://schemas.microsoft.com/office/drawing/2014/main" id="{CB86A035-4449-5320-69F7-7DD61822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a7f00d7c01_0_2111:notes">
            <a:extLst>
              <a:ext uri="{FF2B5EF4-FFF2-40B4-BE49-F238E27FC236}">
                <a16:creationId xmlns:a16="http://schemas.microsoft.com/office/drawing/2014/main" id="{912DE0BF-2866-527F-700E-F2428B2A8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2a7f00d7c01_0_2111:notes">
            <a:extLst>
              <a:ext uri="{FF2B5EF4-FFF2-40B4-BE49-F238E27FC236}">
                <a16:creationId xmlns:a16="http://schemas.microsoft.com/office/drawing/2014/main" id="{1F481B6A-43F5-6392-FE38-688EDB898D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63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7F2ADEE8-6AE9-E87F-B6D5-B5DEC13CB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007E4F75-C446-91EF-FC8F-453D97BD94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D3236349-48D7-397F-7131-2BF3DF3672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92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E2DD39A1-B6CC-5C07-D48E-322E613DA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a85e034975_0_464:notes">
            <a:extLst>
              <a:ext uri="{FF2B5EF4-FFF2-40B4-BE49-F238E27FC236}">
                <a16:creationId xmlns:a16="http://schemas.microsoft.com/office/drawing/2014/main" id="{DB430BFC-E8D2-4BFA-FF93-B1DA3D599B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2a85e034975_0_464:notes">
            <a:extLst>
              <a:ext uri="{FF2B5EF4-FFF2-40B4-BE49-F238E27FC236}">
                <a16:creationId xmlns:a16="http://schemas.microsoft.com/office/drawing/2014/main" id="{0BDA0EC8-6651-1E3C-0750-8930C1E0AA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54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80900" y="1285850"/>
            <a:ext cx="5782200" cy="15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80900" y="3379750"/>
            <a:ext cx="57822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80900" y="2721350"/>
            <a:ext cx="5782200" cy="6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800">
                <a:solidFill>
                  <a:schemeClr val="lt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715838" y="281238"/>
            <a:ext cx="1712300" cy="178225"/>
            <a:chOff x="3715838" y="281238"/>
            <a:chExt cx="1712300" cy="178225"/>
          </a:xfrm>
        </p:grpSpPr>
        <p:sp>
          <p:nvSpPr>
            <p:cNvPr id="13" name="Google Shape;13;p2"/>
            <p:cNvSpPr/>
            <p:nvPr/>
          </p:nvSpPr>
          <p:spPr>
            <a:xfrm>
              <a:off x="4535238" y="3336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3715838" y="281238"/>
              <a:ext cx="178225" cy="178225"/>
              <a:chOff x="6772475" y="3811500"/>
              <a:chExt cx="178225" cy="17822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5249913" y="281238"/>
              <a:ext cx="178225" cy="178225"/>
              <a:chOff x="6772475" y="3811500"/>
              <a:chExt cx="178225" cy="178225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3768188" y="4684025"/>
            <a:ext cx="1607575" cy="178225"/>
            <a:chOff x="3768188" y="4684025"/>
            <a:chExt cx="1607575" cy="178225"/>
          </a:xfrm>
        </p:grpSpPr>
        <p:sp>
          <p:nvSpPr>
            <p:cNvPr id="27" name="Google Shape;27;p2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35;p2"/>
          <p:cNvGrpSpPr/>
          <p:nvPr/>
        </p:nvGrpSpPr>
        <p:grpSpPr>
          <a:xfrm>
            <a:off x="401038" y="333613"/>
            <a:ext cx="8355300" cy="4476275"/>
            <a:chOff x="401038" y="333613"/>
            <a:chExt cx="8355300" cy="4476275"/>
          </a:xfrm>
        </p:grpSpPr>
        <p:sp>
          <p:nvSpPr>
            <p:cNvPr id="36" name="Google Shape;36;p2"/>
            <p:cNvSpPr/>
            <p:nvPr/>
          </p:nvSpPr>
          <p:spPr>
            <a:xfrm>
              <a:off x="8682838" y="333613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1038" y="473637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038" y="33362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669413" y="4736388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1"/>
          <p:cNvGrpSpPr/>
          <p:nvPr/>
        </p:nvGrpSpPr>
        <p:grpSpPr>
          <a:xfrm>
            <a:off x="3768188" y="4684025"/>
            <a:ext cx="1607575" cy="178225"/>
            <a:chOff x="3768188" y="4684025"/>
            <a:chExt cx="1607575" cy="178225"/>
          </a:xfrm>
        </p:grpSpPr>
        <p:sp>
          <p:nvSpPr>
            <p:cNvPr id="419" name="Google Shape;419;p21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1" name="Google Shape;421;p21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1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1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7" name="Google Shape;427;p21"/>
          <p:cNvGrpSpPr/>
          <p:nvPr/>
        </p:nvGrpSpPr>
        <p:grpSpPr>
          <a:xfrm>
            <a:off x="401038" y="333613"/>
            <a:ext cx="8355300" cy="4476263"/>
            <a:chOff x="401038" y="333613"/>
            <a:chExt cx="8355300" cy="4476263"/>
          </a:xfrm>
        </p:grpSpPr>
        <p:sp>
          <p:nvSpPr>
            <p:cNvPr id="428" name="Google Shape;428;p21"/>
            <p:cNvSpPr/>
            <p:nvPr/>
          </p:nvSpPr>
          <p:spPr>
            <a:xfrm>
              <a:off x="401038" y="473637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8682838" y="333613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2"/>
          <p:cNvGrpSpPr/>
          <p:nvPr/>
        </p:nvGrpSpPr>
        <p:grpSpPr>
          <a:xfrm>
            <a:off x="3715838" y="4684025"/>
            <a:ext cx="1712300" cy="178225"/>
            <a:chOff x="3715838" y="281238"/>
            <a:chExt cx="1712300" cy="178225"/>
          </a:xfrm>
        </p:grpSpPr>
        <p:sp>
          <p:nvSpPr>
            <p:cNvPr id="432" name="Google Shape;432;p22"/>
            <p:cNvSpPr/>
            <p:nvPr/>
          </p:nvSpPr>
          <p:spPr>
            <a:xfrm>
              <a:off x="4535238" y="3336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22"/>
            <p:cNvGrpSpPr/>
            <p:nvPr/>
          </p:nvGrpSpPr>
          <p:grpSpPr>
            <a:xfrm>
              <a:off x="3715838" y="281238"/>
              <a:ext cx="178225" cy="178225"/>
              <a:chOff x="6772475" y="3811500"/>
              <a:chExt cx="178225" cy="178225"/>
            </a:xfrm>
          </p:grpSpPr>
          <p:sp>
            <p:nvSpPr>
              <p:cNvPr id="434" name="Google Shape;434;p22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22"/>
            <p:cNvGrpSpPr/>
            <p:nvPr/>
          </p:nvGrpSpPr>
          <p:grpSpPr>
            <a:xfrm>
              <a:off x="5249913" y="281238"/>
              <a:ext cx="178225" cy="178225"/>
              <a:chOff x="6772475" y="3811500"/>
              <a:chExt cx="178225" cy="178225"/>
            </a:xfrm>
          </p:grpSpPr>
          <p:sp>
            <p:nvSpPr>
              <p:cNvPr id="440" name="Google Shape;440;p22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2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5" name="Google Shape;445;p22"/>
          <p:cNvGrpSpPr/>
          <p:nvPr/>
        </p:nvGrpSpPr>
        <p:grpSpPr>
          <a:xfrm>
            <a:off x="401025" y="333613"/>
            <a:ext cx="8341875" cy="4476263"/>
            <a:chOff x="401038" y="333625"/>
            <a:chExt cx="8341875" cy="4476263"/>
          </a:xfrm>
        </p:grpSpPr>
        <p:sp>
          <p:nvSpPr>
            <p:cNvPr id="446" name="Google Shape;446;p22"/>
            <p:cNvSpPr/>
            <p:nvPr/>
          </p:nvSpPr>
          <p:spPr>
            <a:xfrm>
              <a:off x="8669413" y="4736388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01038" y="33362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2038200" y="2207942"/>
            <a:ext cx="5067600" cy="115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3949050" y="1403063"/>
            <a:ext cx="1245900" cy="841800"/>
          </a:xfrm>
          <a:prstGeom prst="rect">
            <a:avLst/>
          </a:prstGeom>
          <a:noFill/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038200" y="3307225"/>
            <a:ext cx="5067600" cy="43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3715838" y="4684025"/>
            <a:ext cx="1712300" cy="178225"/>
            <a:chOff x="3715838" y="281238"/>
            <a:chExt cx="1712300" cy="178225"/>
          </a:xfrm>
        </p:grpSpPr>
        <p:sp>
          <p:nvSpPr>
            <p:cNvPr id="45" name="Google Shape;45;p3"/>
            <p:cNvSpPr/>
            <p:nvPr/>
          </p:nvSpPr>
          <p:spPr>
            <a:xfrm>
              <a:off x="4535238" y="3336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3"/>
            <p:cNvGrpSpPr/>
            <p:nvPr/>
          </p:nvGrpSpPr>
          <p:grpSpPr>
            <a:xfrm>
              <a:off x="3715838" y="281238"/>
              <a:ext cx="178225" cy="178225"/>
              <a:chOff x="6772475" y="3811500"/>
              <a:chExt cx="178225" cy="178225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3"/>
            <p:cNvGrpSpPr/>
            <p:nvPr/>
          </p:nvGrpSpPr>
          <p:grpSpPr>
            <a:xfrm>
              <a:off x="5249913" y="281238"/>
              <a:ext cx="178225" cy="178225"/>
              <a:chOff x="6772475" y="3811500"/>
              <a:chExt cx="178225" cy="178225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3"/>
          <p:cNvGrpSpPr/>
          <p:nvPr/>
        </p:nvGrpSpPr>
        <p:grpSpPr>
          <a:xfrm>
            <a:off x="3768188" y="4684025"/>
            <a:ext cx="1607575" cy="178225"/>
            <a:chOff x="3768188" y="4684025"/>
            <a:chExt cx="1607575" cy="178225"/>
          </a:xfrm>
        </p:grpSpPr>
        <p:sp>
          <p:nvSpPr>
            <p:cNvPr id="59" name="Google Shape;59;p3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3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Google Shape;67;p3"/>
          <p:cNvGrpSpPr/>
          <p:nvPr/>
        </p:nvGrpSpPr>
        <p:grpSpPr>
          <a:xfrm>
            <a:off x="401038" y="333625"/>
            <a:ext cx="8341875" cy="4476263"/>
            <a:chOff x="401038" y="333625"/>
            <a:chExt cx="8341875" cy="4476263"/>
          </a:xfrm>
        </p:grpSpPr>
        <p:sp>
          <p:nvSpPr>
            <p:cNvPr id="68" name="Google Shape;68;p3"/>
            <p:cNvSpPr/>
            <p:nvPr/>
          </p:nvSpPr>
          <p:spPr>
            <a:xfrm>
              <a:off x="8669413" y="4736388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01038" y="33362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401038" y="333613"/>
            <a:ext cx="8355300" cy="4476275"/>
            <a:chOff x="401038" y="333613"/>
            <a:chExt cx="8355300" cy="4476275"/>
          </a:xfrm>
        </p:grpSpPr>
        <p:sp>
          <p:nvSpPr>
            <p:cNvPr id="71" name="Google Shape;71;p3"/>
            <p:cNvSpPr/>
            <p:nvPr/>
          </p:nvSpPr>
          <p:spPr>
            <a:xfrm>
              <a:off x="8682838" y="333613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01038" y="473637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1038" y="33362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669413" y="4736388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>
            <a:off x="3768188" y="281250"/>
            <a:ext cx="1607575" cy="178225"/>
            <a:chOff x="3768188" y="4684025"/>
            <a:chExt cx="1607575" cy="178225"/>
          </a:xfrm>
        </p:grpSpPr>
        <p:sp>
          <p:nvSpPr>
            <p:cNvPr id="76" name="Google Shape;76;p3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3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1095150" y="521225"/>
            <a:ext cx="69537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1051706" y="1776125"/>
            <a:ext cx="3103200" cy="89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1051719" y="2612575"/>
            <a:ext cx="3103200" cy="16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989083" y="1776125"/>
            <a:ext cx="3103200" cy="89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989094" y="2612575"/>
            <a:ext cx="3103200" cy="16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5"/>
          <p:cNvGrpSpPr/>
          <p:nvPr/>
        </p:nvGrpSpPr>
        <p:grpSpPr>
          <a:xfrm>
            <a:off x="3768188" y="4684025"/>
            <a:ext cx="1607575" cy="178225"/>
            <a:chOff x="3768188" y="4684025"/>
            <a:chExt cx="1607575" cy="178225"/>
          </a:xfrm>
        </p:grpSpPr>
        <p:sp>
          <p:nvSpPr>
            <p:cNvPr id="111" name="Google Shape;111;p5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5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114" name="Google Shape;114;p5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" name="Google Shape;119;p5"/>
          <p:cNvGrpSpPr/>
          <p:nvPr/>
        </p:nvGrpSpPr>
        <p:grpSpPr>
          <a:xfrm>
            <a:off x="401038" y="333613"/>
            <a:ext cx="8355300" cy="4476263"/>
            <a:chOff x="401038" y="333613"/>
            <a:chExt cx="8355300" cy="4476263"/>
          </a:xfrm>
        </p:grpSpPr>
        <p:sp>
          <p:nvSpPr>
            <p:cNvPr id="120" name="Google Shape;120;p5"/>
            <p:cNvSpPr/>
            <p:nvPr/>
          </p:nvSpPr>
          <p:spPr>
            <a:xfrm>
              <a:off x="401038" y="473637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682838" y="333613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3715838" y="4684025"/>
            <a:ext cx="1712300" cy="178225"/>
            <a:chOff x="3715838" y="281238"/>
            <a:chExt cx="1712300" cy="178225"/>
          </a:xfrm>
        </p:grpSpPr>
        <p:sp>
          <p:nvSpPr>
            <p:cNvPr id="125" name="Google Shape;125;p6"/>
            <p:cNvSpPr/>
            <p:nvPr/>
          </p:nvSpPr>
          <p:spPr>
            <a:xfrm>
              <a:off x="4535238" y="3336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" name="Google Shape;126;p6"/>
            <p:cNvGrpSpPr/>
            <p:nvPr/>
          </p:nvGrpSpPr>
          <p:grpSpPr>
            <a:xfrm>
              <a:off x="3715838" y="281238"/>
              <a:ext cx="178225" cy="178225"/>
              <a:chOff x="6772475" y="3811500"/>
              <a:chExt cx="178225" cy="178225"/>
            </a:xfrm>
          </p:grpSpPr>
          <p:sp>
            <p:nvSpPr>
              <p:cNvPr id="127" name="Google Shape;127;p6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6"/>
            <p:cNvGrpSpPr/>
            <p:nvPr/>
          </p:nvGrpSpPr>
          <p:grpSpPr>
            <a:xfrm>
              <a:off x="5249913" y="281238"/>
              <a:ext cx="178225" cy="178225"/>
              <a:chOff x="6772475" y="3811500"/>
              <a:chExt cx="178225" cy="178225"/>
            </a:xfrm>
          </p:grpSpPr>
          <p:sp>
            <p:nvSpPr>
              <p:cNvPr id="133" name="Google Shape;133;p6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" name="Google Shape;138;p6"/>
          <p:cNvGrpSpPr/>
          <p:nvPr/>
        </p:nvGrpSpPr>
        <p:grpSpPr>
          <a:xfrm>
            <a:off x="401038" y="333613"/>
            <a:ext cx="8355300" cy="4476263"/>
            <a:chOff x="401038" y="333613"/>
            <a:chExt cx="8355300" cy="4476263"/>
          </a:xfrm>
        </p:grpSpPr>
        <p:sp>
          <p:nvSpPr>
            <p:cNvPr id="139" name="Google Shape;139;p6"/>
            <p:cNvSpPr/>
            <p:nvPr/>
          </p:nvSpPr>
          <p:spPr>
            <a:xfrm>
              <a:off x="8682838" y="333613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401038" y="473637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3715838" y="4684025"/>
            <a:ext cx="1712300" cy="178225"/>
            <a:chOff x="3715838" y="281238"/>
            <a:chExt cx="1712300" cy="178225"/>
          </a:xfrm>
        </p:grpSpPr>
        <p:sp>
          <p:nvSpPr>
            <p:cNvPr id="160" name="Google Shape;160;p8"/>
            <p:cNvSpPr/>
            <p:nvPr/>
          </p:nvSpPr>
          <p:spPr>
            <a:xfrm>
              <a:off x="4535238" y="3336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3715838" y="281238"/>
              <a:ext cx="178225" cy="178225"/>
              <a:chOff x="6772475" y="3811500"/>
              <a:chExt cx="178225" cy="178225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8"/>
            <p:cNvGrpSpPr/>
            <p:nvPr/>
          </p:nvGrpSpPr>
          <p:grpSpPr>
            <a:xfrm>
              <a:off x="5249913" y="281238"/>
              <a:ext cx="178225" cy="178225"/>
              <a:chOff x="6772475" y="3811500"/>
              <a:chExt cx="178225" cy="178225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" name="Google Shape;173;p8"/>
          <p:cNvGrpSpPr/>
          <p:nvPr/>
        </p:nvGrpSpPr>
        <p:grpSpPr>
          <a:xfrm>
            <a:off x="401038" y="333613"/>
            <a:ext cx="8355300" cy="4476275"/>
            <a:chOff x="401038" y="333613"/>
            <a:chExt cx="8355300" cy="4476275"/>
          </a:xfrm>
        </p:grpSpPr>
        <p:sp>
          <p:nvSpPr>
            <p:cNvPr id="174" name="Google Shape;174;p8"/>
            <p:cNvSpPr/>
            <p:nvPr/>
          </p:nvSpPr>
          <p:spPr>
            <a:xfrm>
              <a:off x="8682838" y="333613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01038" y="473637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01038" y="33362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669413" y="4736388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8"/>
          <p:cNvGrpSpPr/>
          <p:nvPr/>
        </p:nvGrpSpPr>
        <p:grpSpPr>
          <a:xfrm>
            <a:off x="3768188" y="281250"/>
            <a:ext cx="1607575" cy="178225"/>
            <a:chOff x="3768188" y="4684025"/>
            <a:chExt cx="1607575" cy="178225"/>
          </a:xfrm>
        </p:grpSpPr>
        <p:sp>
          <p:nvSpPr>
            <p:cNvPr id="179" name="Google Shape;179;p8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8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182" name="Google Shape;182;p8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401025" y="333613"/>
            <a:ext cx="8341875" cy="4476263"/>
            <a:chOff x="401038" y="333625"/>
            <a:chExt cx="8341875" cy="4476263"/>
          </a:xfrm>
        </p:grpSpPr>
        <p:sp>
          <p:nvSpPr>
            <p:cNvPr id="191" name="Google Shape;191;p9"/>
            <p:cNvSpPr/>
            <p:nvPr/>
          </p:nvSpPr>
          <p:spPr>
            <a:xfrm>
              <a:off x="8669413" y="4736388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01038" y="33362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9"/>
          <p:cNvGrpSpPr/>
          <p:nvPr/>
        </p:nvGrpSpPr>
        <p:grpSpPr>
          <a:xfrm>
            <a:off x="3768188" y="4684025"/>
            <a:ext cx="1607575" cy="178225"/>
            <a:chOff x="3768188" y="4684025"/>
            <a:chExt cx="1607575" cy="178225"/>
          </a:xfrm>
        </p:grpSpPr>
        <p:sp>
          <p:nvSpPr>
            <p:cNvPr id="194" name="Google Shape;194;p9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9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197" name="Google Shape;197;p9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08" name="Google Shape;208;p11"/>
          <p:cNvGrpSpPr/>
          <p:nvPr/>
        </p:nvGrpSpPr>
        <p:grpSpPr>
          <a:xfrm>
            <a:off x="401038" y="333613"/>
            <a:ext cx="8355300" cy="4476263"/>
            <a:chOff x="401038" y="333613"/>
            <a:chExt cx="8355300" cy="4476263"/>
          </a:xfrm>
        </p:grpSpPr>
        <p:sp>
          <p:nvSpPr>
            <p:cNvPr id="209" name="Google Shape;209;p11"/>
            <p:cNvSpPr/>
            <p:nvPr/>
          </p:nvSpPr>
          <p:spPr>
            <a:xfrm>
              <a:off x="401038" y="473637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8682838" y="333613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11"/>
          <p:cNvGrpSpPr/>
          <p:nvPr/>
        </p:nvGrpSpPr>
        <p:grpSpPr>
          <a:xfrm>
            <a:off x="3715838" y="4684025"/>
            <a:ext cx="1712300" cy="178225"/>
            <a:chOff x="3715838" y="281238"/>
            <a:chExt cx="1712300" cy="178225"/>
          </a:xfrm>
        </p:grpSpPr>
        <p:sp>
          <p:nvSpPr>
            <p:cNvPr id="212" name="Google Shape;212;p11"/>
            <p:cNvSpPr/>
            <p:nvPr/>
          </p:nvSpPr>
          <p:spPr>
            <a:xfrm>
              <a:off x="4535238" y="3336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1"/>
            <p:cNvGrpSpPr/>
            <p:nvPr/>
          </p:nvGrpSpPr>
          <p:grpSpPr>
            <a:xfrm>
              <a:off x="3715838" y="281238"/>
              <a:ext cx="178225" cy="178225"/>
              <a:chOff x="6772475" y="3811500"/>
              <a:chExt cx="178225" cy="178225"/>
            </a:xfrm>
          </p:grpSpPr>
          <p:sp>
            <p:nvSpPr>
              <p:cNvPr id="214" name="Google Shape;214;p11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249913" y="281238"/>
              <a:ext cx="178225" cy="178225"/>
              <a:chOff x="6772475" y="3811500"/>
              <a:chExt cx="178225" cy="178225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"/>
          </p:nvPr>
        </p:nvSpPr>
        <p:spPr>
          <a:xfrm>
            <a:off x="804550" y="2253982"/>
            <a:ext cx="23886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2"/>
          </p:nvPr>
        </p:nvSpPr>
        <p:spPr>
          <a:xfrm>
            <a:off x="804550" y="2675425"/>
            <a:ext cx="23886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3"/>
          </p:nvPr>
        </p:nvSpPr>
        <p:spPr>
          <a:xfrm>
            <a:off x="3377700" y="2253985"/>
            <a:ext cx="23886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4"/>
          </p:nvPr>
        </p:nvSpPr>
        <p:spPr>
          <a:xfrm>
            <a:off x="3377700" y="2675428"/>
            <a:ext cx="23886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5"/>
          </p:nvPr>
        </p:nvSpPr>
        <p:spPr>
          <a:xfrm>
            <a:off x="5950850" y="2253985"/>
            <a:ext cx="23886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6"/>
          </p:nvPr>
        </p:nvSpPr>
        <p:spPr>
          <a:xfrm>
            <a:off x="5950850" y="2675428"/>
            <a:ext cx="23886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28150" y="1676925"/>
            <a:ext cx="9414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8" hasCustomPrompt="1"/>
          </p:nvPr>
        </p:nvSpPr>
        <p:spPr>
          <a:xfrm>
            <a:off x="4101300" y="1676925"/>
            <a:ext cx="9414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9" hasCustomPrompt="1"/>
          </p:nvPr>
        </p:nvSpPr>
        <p:spPr>
          <a:xfrm>
            <a:off x="6674450" y="1676925"/>
            <a:ext cx="9414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237" name="Google Shape;237;p13"/>
          <p:cNvGrpSpPr/>
          <p:nvPr/>
        </p:nvGrpSpPr>
        <p:grpSpPr>
          <a:xfrm>
            <a:off x="3768188" y="4684025"/>
            <a:ext cx="1607575" cy="178225"/>
            <a:chOff x="3768188" y="4684025"/>
            <a:chExt cx="1607575" cy="178225"/>
          </a:xfrm>
        </p:grpSpPr>
        <p:sp>
          <p:nvSpPr>
            <p:cNvPr id="238" name="Google Shape;238;p13"/>
            <p:cNvSpPr/>
            <p:nvPr/>
          </p:nvSpPr>
          <p:spPr>
            <a:xfrm>
              <a:off x="3768188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5302263" y="4736400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" name="Google Shape;240;p13"/>
            <p:cNvGrpSpPr/>
            <p:nvPr/>
          </p:nvGrpSpPr>
          <p:grpSpPr>
            <a:xfrm>
              <a:off x="4482863" y="4684025"/>
              <a:ext cx="178225" cy="178225"/>
              <a:chOff x="6772475" y="3811500"/>
              <a:chExt cx="178225" cy="178225"/>
            </a:xfrm>
          </p:grpSpPr>
          <p:sp>
            <p:nvSpPr>
              <p:cNvPr id="241" name="Google Shape;241;p13"/>
              <p:cNvSpPr/>
              <p:nvPr/>
            </p:nvSpPr>
            <p:spPr>
              <a:xfrm>
                <a:off x="6832175" y="3871200"/>
                <a:ext cx="588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2" extrusionOk="0">
                    <a:moveTo>
                      <a:pt x="1" y="1"/>
                    </a:moveTo>
                    <a:lnTo>
                      <a:pt x="1" y="2352"/>
                    </a:lnTo>
                    <a:lnTo>
                      <a:pt x="2351" y="2352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6832175" y="3811500"/>
                <a:ext cx="58800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89" extrusionOk="0">
                    <a:moveTo>
                      <a:pt x="1" y="0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6772475" y="3871200"/>
                <a:ext cx="597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6890950" y="3871200"/>
                <a:ext cx="597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352" extrusionOk="0">
                    <a:moveTo>
                      <a:pt x="0" y="1"/>
                    </a:moveTo>
                    <a:lnTo>
                      <a:pt x="0" y="2352"/>
                    </a:lnTo>
                    <a:lnTo>
                      <a:pt x="2389" y="2352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6832175" y="3929975"/>
                <a:ext cx="588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90" extrusionOk="0">
                    <a:moveTo>
                      <a:pt x="1" y="1"/>
                    </a:moveTo>
                    <a:lnTo>
                      <a:pt x="1" y="2389"/>
                    </a:lnTo>
                    <a:lnTo>
                      <a:pt x="2351" y="2389"/>
                    </a:lnTo>
                    <a:lnTo>
                      <a:pt x="23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" name="Google Shape;246;p13"/>
          <p:cNvGrpSpPr/>
          <p:nvPr/>
        </p:nvGrpSpPr>
        <p:grpSpPr>
          <a:xfrm>
            <a:off x="401038" y="333625"/>
            <a:ext cx="8341875" cy="4476263"/>
            <a:chOff x="401038" y="333625"/>
            <a:chExt cx="8341875" cy="4476263"/>
          </a:xfrm>
        </p:grpSpPr>
        <p:sp>
          <p:nvSpPr>
            <p:cNvPr id="247" name="Google Shape;247;p13"/>
            <p:cNvSpPr/>
            <p:nvPr/>
          </p:nvSpPr>
          <p:spPr>
            <a:xfrm>
              <a:off x="8669413" y="4736388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01038" y="333625"/>
              <a:ext cx="73500" cy="7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"/>
          <p:cNvSpPr txBox="1">
            <a:spLocks noGrp="1"/>
          </p:cNvSpPr>
          <p:nvPr>
            <p:ph type="ctrTitle"/>
          </p:nvPr>
        </p:nvSpPr>
        <p:spPr>
          <a:xfrm>
            <a:off x="208502" y="676275"/>
            <a:ext cx="8726993" cy="15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Graphics Processing Unit</a:t>
            </a:r>
            <a:endParaRPr dirty="0"/>
          </a:p>
        </p:txBody>
      </p:sp>
      <p:sp>
        <p:nvSpPr>
          <p:cNvPr id="460" name="Google Shape;460;p26"/>
          <p:cNvSpPr txBox="1">
            <a:spLocks noGrp="1"/>
          </p:cNvSpPr>
          <p:nvPr>
            <p:ph type="ctrTitle" idx="2"/>
          </p:nvPr>
        </p:nvSpPr>
        <p:spPr>
          <a:xfrm>
            <a:off x="1680898" y="2004465"/>
            <a:ext cx="5782200" cy="6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GPU</a:t>
            </a:r>
            <a:endParaRPr dirty="0"/>
          </a:p>
        </p:txBody>
      </p:sp>
      <p:pic>
        <p:nvPicPr>
          <p:cNvPr id="11" name="Picture 10" descr="A black and silver fan&#10;&#10;AI-generated content may be incorrect.">
            <a:extLst>
              <a:ext uri="{FF2B5EF4-FFF2-40B4-BE49-F238E27FC236}">
                <a16:creationId xmlns:a16="http://schemas.microsoft.com/office/drawing/2014/main" id="{B50ECD93-1918-E2C7-CC7D-D7AB342CF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655" y="2571750"/>
            <a:ext cx="4506686" cy="2031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12B05F48-39B5-B18F-BEFA-B2C597C3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607C8E53-36F6-A1BC-5315-A6502FC13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NVIDIA SLI &amp; AMD </a:t>
            </a:r>
            <a:r>
              <a:rPr lang="en-US" dirty="0" err="1"/>
              <a:t>CrossFire</a:t>
            </a:r>
            <a:endParaRPr dirty="0"/>
          </a:p>
        </p:txBody>
      </p:sp>
      <p:sp>
        <p:nvSpPr>
          <p:cNvPr id="2" name="Google Shape;2244;p32">
            <a:extLst>
              <a:ext uri="{FF2B5EF4-FFF2-40B4-BE49-F238E27FC236}">
                <a16:creationId xmlns:a16="http://schemas.microsoft.com/office/drawing/2014/main" id="{2EB0388E-91C0-A382-4A53-913F6E53B2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8000"/>
            <a:ext cx="2796813" cy="969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en-US" u="sng" dirty="0"/>
              <a:t>S</a:t>
            </a:r>
            <a:r>
              <a:rPr lang="en-US" dirty="0"/>
              <a:t>can</a:t>
            </a:r>
          </a:p>
          <a:p>
            <a:pPr marL="0" lvl="0" indent="0" algn="l"/>
            <a:r>
              <a:rPr lang="en-US" u="sng" dirty="0"/>
              <a:t>L</a:t>
            </a:r>
            <a:r>
              <a:rPr lang="en-US" dirty="0"/>
              <a:t>ine</a:t>
            </a:r>
            <a:r>
              <a:rPr lang="en-US" u="sng" dirty="0"/>
              <a:t> I</a:t>
            </a:r>
            <a:r>
              <a:rPr lang="en-US" dirty="0"/>
              <a:t>nterleave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FD291-13DC-01A7-76E1-FCFC9C22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3350"/>
            <a:ext cx="3853543" cy="2709047"/>
          </a:xfrm>
          <a:prstGeom prst="rect">
            <a:avLst/>
          </a:prstGeom>
        </p:spPr>
      </p:pic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6FFD9FBC-FDF3-CAB3-B6C0-5A5712C63C95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lang="de-DE" sz="1800" dirty="0">
                <a:solidFill>
                  <a:srgbClr val="F1C232"/>
                </a:solidFill>
                <a:latin typeface="Press Start 2P"/>
                <a:sym typeface="Press Start 2P"/>
              </a:rPr>
              <a:t>2004 &amp; 2005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1C232"/>
              </a:solidFill>
              <a:effectLst/>
              <a:uLnTx/>
              <a:uFillTx/>
              <a:latin typeface="Press Start 2P"/>
              <a:sym typeface="Press Start 2P"/>
            </a:endParaRPr>
          </a:p>
        </p:txBody>
      </p:sp>
    </p:spTree>
    <p:extLst>
      <p:ext uri="{BB962C8B-B14F-4D97-AF65-F5344CB8AC3E}">
        <p14:creationId xmlns:p14="http://schemas.microsoft.com/office/powerpoint/2010/main" val="319284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291DC1CC-44BE-A856-1BCB-D6EFE5CAC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BBCDA878-1412-E6E0-3E2A-A2D240A51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5150" y="521225"/>
            <a:ext cx="69537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3dfx </a:t>
            </a:r>
            <a:r>
              <a:rPr lang="en" dirty="0"/>
              <a:t>Rise and Fall</a:t>
            </a:r>
            <a:endParaRPr dirty="0"/>
          </a:p>
        </p:txBody>
      </p:sp>
      <p:sp>
        <p:nvSpPr>
          <p:cNvPr id="2" name="Google Shape;460;p26">
            <a:extLst>
              <a:ext uri="{FF2B5EF4-FFF2-40B4-BE49-F238E27FC236}">
                <a16:creationId xmlns:a16="http://schemas.microsoft.com/office/drawing/2014/main" id="{5BEBEA91-5F94-3C9A-29E4-634ABF9806EF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1994-2000</a:t>
            </a:r>
          </a:p>
        </p:txBody>
      </p:sp>
      <p:sp>
        <p:nvSpPr>
          <p:cNvPr id="7" name="Google Shape;2245;p32">
            <a:extLst>
              <a:ext uri="{FF2B5EF4-FFF2-40B4-BE49-F238E27FC236}">
                <a16:creationId xmlns:a16="http://schemas.microsoft.com/office/drawing/2014/main" id="{074C019B-9897-47AF-15F7-E1A643007754}"/>
              </a:ext>
            </a:extLst>
          </p:cNvPr>
          <p:cNvSpPr txBox="1">
            <a:spLocks/>
          </p:cNvSpPr>
          <p:nvPr/>
        </p:nvSpPr>
        <p:spPr>
          <a:xfrm>
            <a:off x="542549" y="1928081"/>
            <a:ext cx="8239710" cy="91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Dominant in PC gaming graphics</a:t>
            </a:r>
          </a:p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Financial decline after failed product strategies</a:t>
            </a:r>
          </a:p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NVIDIA purchased 3dfx in 2000 for 70 million USD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5DB23C1-3CF2-86B3-48D6-7D9FF8CE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365" y="3284227"/>
            <a:ext cx="1609410" cy="1253482"/>
          </a:xfrm>
          <a:prstGeom prst="rect">
            <a:avLst/>
          </a:prstGeom>
        </p:spPr>
      </p:pic>
      <p:pic>
        <p:nvPicPr>
          <p:cNvPr id="15" name="Picture 14" descr="A green and black logo&#10;&#10;AI-generated content may be incorrect.">
            <a:extLst>
              <a:ext uri="{FF2B5EF4-FFF2-40B4-BE49-F238E27FC236}">
                <a16:creationId xmlns:a16="http://schemas.microsoft.com/office/drawing/2014/main" id="{30D918D7-FD56-0AC1-F5D1-1FBC2ACBE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177" y="2830924"/>
            <a:ext cx="1734276" cy="1277583"/>
          </a:xfrm>
          <a:prstGeom prst="rect">
            <a:avLst/>
          </a:prstGeom>
        </p:spPr>
      </p:pic>
      <p:sp>
        <p:nvSpPr>
          <p:cNvPr id="16" name="Google Shape;2243;p32">
            <a:extLst>
              <a:ext uri="{FF2B5EF4-FFF2-40B4-BE49-F238E27FC236}">
                <a16:creationId xmlns:a16="http://schemas.microsoft.com/office/drawing/2014/main" id="{418F1278-C8F1-1834-CF12-6B5E36A7F46A}"/>
              </a:ext>
            </a:extLst>
          </p:cNvPr>
          <p:cNvSpPr txBox="1">
            <a:spLocks/>
          </p:cNvSpPr>
          <p:nvPr/>
        </p:nvSpPr>
        <p:spPr>
          <a:xfrm>
            <a:off x="4063811" y="3457996"/>
            <a:ext cx="4021934" cy="5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3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9pPr>
          </a:lstStyle>
          <a:p>
            <a:r>
              <a:rPr lang="de-DE" dirty="0"/>
              <a:t>70.000.000$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0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>
          <a:extLst>
            <a:ext uri="{FF2B5EF4-FFF2-40B4-BE49-F238E27FC236}">
              <a16:creationId xmlns:a16="http://schemas.microsoft.com/office/drawing/2014/main" id="{61286635-A8FF-1A88-1E80-77A20DD5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9">
            <a:extLst>
              <a:ext uri="{FF2B5EF4-FFF2-40B4-BE49-F238E27FC236}">
                <a16:creationId xmlns:a16="http://schemas.microsoft.com/office/drawing/2014/main" id="{45C9F9D8-219F-6A74-1A46-B1446C3FC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9100" y="2027830"/>
            <a:ext cx="7105800" cy="108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GPU Revolution</a:t>
            </a:r>
            <a:endParaRPr dirty="0"/>
          </a:p>
        </p:txBody>
      </p:sp>
      <p:sp>
        <p:nvSpPr>
          <p:cNvPr id="1467" name="Google Shape;1467;p29">
            <a:extLst>
              <a:ext uri="{FF2B5EF4-FFF2-40B4-BE49-F238E27FC236}">
                <a16:creationId xmlns:a16="http://schemas.microsoft.com/office/drawing/2014/main" id="{3EACC446-8DD6-DA16-08D3-01D9B182786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49050" y="1129130"/>
            <a:ext cx="124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20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BD1F553F-8904-2782-6938-BD79C218C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C6D73920-8C32-74BD-AB96-559D2748B6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NVIDIA GeForce 256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77D70176-4402-05D3-F7BF-E40B68E3861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426489"/>
            <a:ext cx="5298840" cy="1286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Marketed as the “first GPU”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First card with hardware Transform &amp; Lighting (T&amp;L)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Accelerated growth of PC gaming</a:t>
            </a:r>
            <a:endParaRPr dirty="0">
              <a:latin typeface="Press Start 2P" panose="020B0604020202020204" charset="0"/>
            </a:endParaRP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D11C9015-C243-09FD-655B-93DD59B689BB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1999</a:t>
            </a:r>
          </a:p>
        </p:txBody>
      </p:sp>
      <p:pic>
        <p:nvPicPr>
          <p:cNvPr id="4" name="Picture 3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BA139E64-BFA8-2A07-FA68-BBE610BF9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822" y="1517868"/>
            <a:ext cx="3553087" cy="2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E82ADBDA-CBDE-C3E9-F6AE-2F76A778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EB9C3D66-31D6-8522-849F-FF2EE50BFA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HDMI</a:t>
            </a:r>
            <a:endParaRPr dirty="0"/>
          </a:p>
        </p:txBody>
      </p:sp>
      <p:sp>
        <p:nvSpPr>
          <p:cNvPr id="2244" name="Google Shape;2244;p32">
            <a:extLst>
              <a:ext uri="{FF2B5EF4-FFF2-40B4-BE49-F238E27FC236}">
                <a16:creationId xmlns:a16="http://schemas.microsoft.com/office/drawing/2014/main" id="{A9DA2880-2DE7-27B9-844A-6BE49EF804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7999"/>
            <a:ext cx="2796813" cy="1792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u="sng" dirty="0"/>
              <a:t>H</a:t>
            </a:r>
            <a:r>
              <a:rPr lang="en-US" dirty="0"/>
              <a:t>igh</a:t>
            </a:r>
            <a:r>
              <a:rPr lang="en-US" u="sng" dirty="0"/>
              <a:t> D</a:t>
            </a:r>
            <a:r>
              <a:rPr lang="en-US" dirty="0"/>
              <a:t>efinition</a:t>
            </a:r>
            <a:r>
              <a:rPr lang="en-US" u="sng" dirty="0"/>
              <a:t> M</a:t>
            </a:r>
            <a:r>
              <a:rPr lang="en-US" dirty="0"/>
              <a:t>ultimedia</a:t>
            </a:r>
            <a:r>
              <a:rPr lang="en-US" u="sng" dirty="0"/>
              <a:t> I</a:t>
            </a:r>
            <a:r>
              <a:rPr lang="en-US" dirty="0"/>
              <a:t>nterface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3B094B6E-3A61-2EBB-49B3-3D5CC8C555B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793257"/>
            <a:ext cx="6712360" cy="919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Single cable for audio + video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Became the standard interface</a:t>
            </a: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26A22C2D-C35A-4407-79E4-0A0E8F86842A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2000</a:t>
            </a:r>
          </a:p>
        </p:txBody>
      </p:sp>
      <p:pic>
        <p:nvPicPr>
          <p:cNvPr id="6" name="Picture 5" descr="Close up of a cable plug&#10;&#10;AI-generated content may be incorrect.">
            <a:extLst>
              <a:ext uri="{FF2B5EF4-FFF2-40B4-BE49-F238E27FC236}">
                <a16:creationId xmlns:a16="http://schemas.microsoft.com/office/drawing/2014/main" id="{9C6E1BB3-5C09-3A91-4634-EB88B4893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61768" y="1350243"/>
            <a:ext cx="4482231" cy="25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630C3A84-C5F9-E532-953A-152943B32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FD48355F-4D5F-074D-C3DD-CEBC341B0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HDMI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4056E086-D37D-DB29-F320-6EFDC2502FB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11920" y="1160586"/>
            <a:ext cx="4160079" cy="1130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Type: 	Digital signal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Connector: 	HDMI type A</a:t>
            </a:r>
          </a:p>
        </p:txBody>
      </p:sp>
      <p:pic>
        <p:nvPicPr>
          <p:cNvPr id="7172" name="Picture 4" descr="High Definition Multimedia Interface – Wikipedia">
            <a:extLst>
              <a:ext uri="{FF2B5EF4-FFF2-40B4-BE49-F238E27FC236}">
                <a16:creationId xmlns:a16="http://schemas.microsoft.com/office/drawing/2014/main" id="{D53DBB86-DEBE-0CB8-B026-023434D6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1678529"/>
            <a:ext cx="4963677" cy="27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245;p32">
            <a:extLst>
              <a:ext uri="{FF2B5EF4-FFF2-40B4-BE49-F238E27FC236}">
                <a16:creationId xmlns:a16="http://schemas.microsoft.com/office/drawing/2014/main" id="{0120A233-A5C6-DA13-541E-A7D1CAE0D326}"/>
              </a:ext>
            </a:extLst>
          </p:cNvPr>
          <p:cNvSpPr txBox="1">
            <a:spLocks/>
          </p:cNvSpPr>
          <p:nvPr/>
        </p:nvSpPr>
        <p:spPr>
          <a:xfrm>
            <a:off x="411921" y="2955892"/>
            <a:ext cx="4160079" cy="113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Transition-Minimized</a:t>
            </a:r>
          </a:p>
          <a:p>
            <a:pPr marL="628650" lvl="1" indent="-171450" algn="l">
              <a:buBlip>
                <a:blip r:embed="rId3"/>
              </a:buBlip>
            </a:pPr>
            <a:r>
              <a:rPr lang="en-US" sz="1100" dirty="0">
                <a:latin typeface="Press Start 2P" panose="020B0604020202020204" charset="0"/>
              </a:rPr>
              <a:t>Less Transitions</a:t>
            </a:r>
          </a:p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Differential Signaling</a:t>
            </a:r>
          </a:p>
          <a:p>
            <a:pPr marL="628650" lvl="1" indent="-171450" algn="l">
              <a:buBlip>
                <a:blip r:embed="rId3"/>
              </a:buBlip>
            </a:pPr>
            <a:r>
              <a:rPr lang="en-US" sz="1100" dirty="0">
                <a:latin typeface="Press Start 2P" panose="020B0604020202020204" charset="0"/>
              </a:rPr>
              <a:t>2 Lines</a:t>
            </a:r>
          </a:p>
          <a:p>
            <a:pPr marL="1085850" lvl="2" indent="-171450" algn="l">
              <a:buBlip>
                <a:blip r:embed="rId3"/>
              </a:buBlip>
            </a:pPr>
            <a:r>
              <a:rPr lang="en-US" sz="1100" dirty="0">
                <a:latin typeface="Press Start 2P" panose="020B0604020202020204" charset="0"/>
              </a:rPr>
              <a:t>1 Normal</a:t>
            </a:r>
          </a:p>
          <a:p>
            <a:pPr marL="1085850" lvl="2" indent="-171450" algn="l">
              <a:buBlip>
                <a:blip r:embed="rId3"/>
              </a:buBlip>
            </a:pPr>
            <a:r>
              <a:rPr lang="en-US" sz="1100" dirty="0">
                <a:latin typeface="Press Start 2P" panose="020B0604020202020204" charset="0"/>
              </a:rPr>
              <a:t>1 Inverted</a:t>
            </a:r>
          </a:p>
        </p:txBody>
      </p:sp>
    </p:spTree>
    <p:extLst>
      <p:ext uri="{BB962C8B-B14F-4D97-AF65-F5344CB8AC3E}">
        <p14:creationId xmlns:p14="http://schemas.microsoft.com/office/powerpoint/2010/main" val="93069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>
          <a:extLst>
            <a:ext uri="{FF2B5EF4-FFF2-40B4-BE49-F238E27FC236}">
              <a16:creationId xmlns:a16="http://schemas.microsoft.com/office/drawing/2014/main" id="{5A2E216A-3DE3-E6D9-7E06-EF92FE6DD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9">
            <a:extLst>
              <a:ext uri="{FF2B5EF4-FFF2-40B4-BE49-F238E27FC236}">
                <a16:creationId xmlns:a16="http://schemas.microsoft.com/office/drawing/2014/main" id="{C76E046E-B187-EA22-C68B-B83A17283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9100" y="2027830"/>
            <a:ext cx="7105800" cy="108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Major GPU Companies</a:t>
            </a:r>
            <a:endParaRPr dirty="0"/>
          </a:p>
        </p:txBody>
      </p:sp>
      <p:sp>
        <p:nvSpPr>
          <p:cNvPr id="1467" name="Google Shape;1467;p29">
            <a:extLst>
              <a:ext uri="{FF2B5EF4-FFF2-40B4-BE49-F238E27FC236}">
                <a16:creationId xmlns:a16="http://schemas.microsoft.com/office/drawing/2014/main" id="{8C741919-722D-5C7A-1E23-ACAEED13129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49050" y="1129130"/>
            <a:ext cx="124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87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>
          <a:extLst>
            <a:ext uri="{FF2B5EF4-FFF2-40B4-BE49-F238E27FC236}">
              <a16:creationId xmlns:a16="http://schemas.microsoft.com/office/drawing/2014/main" id="{A91C161A-A16C-04AD-55E4-8C93C8C8C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8">
            <a:extLst>
              <a:ext uri="{FF2B5EF4-FFF2-40B4-BE49-F238E27FC236}">
                <a16:creationId xmlns:a16="http://schemas.microsoft.com/office/drawing/2014/main" id="{69FD7D39-54EB-B82C-1955-E836EDDBE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16523"/>
            <a:ext cx="77175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Three Big Players (1990s–2000s)</a:t>
            </a:r>
            <a:endParaRPr dirty="0"/>
          </a:p>
        </p:txBody>
      </p:sp>
      <p:sp>
        <p:nvSpPr>
          <p:cNvPr id="1454" name="Google Shape;1454;p28">
            <a:extLst>
              <a:ext uri="{FF2B5EF4-FFF2-40B4-BE49-F238E27FC236}">
                <a16:creationId xmlns:a16="http://schemas.microsoft.com/office/drawing/2014/main" id="{FBE7742D-C770-287B-B7F6-4A901CF5A4C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37896" y="2751346"/>
            <a:ext cx="23886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Press Start 2P" panose="020B0604020202020204" charset="0"/>
              </a:rPr>
              <a:t>Early 3D acceleration</a:t>
            </a:r>
            <a:endParaRPr sz="1050" dirty="0">
              <a:latin typeface="Press Start 2P" panose="020B0604020202020204" charset="0"/>
            </a:endParaRPr>
          </a:p>
        </p:txBody>
      </p:sp>
      <p:sp>
        <p:nvSpPr>
          <p:cNvPr id="1456" name="Google Shape;1456;p28">
            <a:extLst>
              <a:ext uri="{FF2B5EF4-FFF2-40B4-BE49-F238E27FC236}">
                <a16:creationId xmlns:a16="http://schemas.microsoft.com/office/drawing/2014/main" id="{EFBB7A26-4E40-05D8-979B-DC8AA6DFA945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411046" y="2751349"/>
            <a:ext cx="23886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Press Start 2P" panose="020B0604020202020204" charset="0"/>
              </a:rPr>
              <a:t>High-end performance focus</a:t>
            </a:r>
            <a:endParaRPr sz="1050" dirty="0">
              <a:latin typeface="Press Start 2P" panose="020B0604020202020204" charset="0"/>
            </a:endParaRPr>
          </a:p>
        </p:txBody>
      </p:sp>
      <p:sp>
        <p:nvSpPr>
          <p:cNvPr id="1458" name="Google Shape;1458;p28">
            <a:extLst>
              <a:ext uri="{FF2B5EF4-FFF2-40B4-BE49-F238E27FC236}">
                <a16:creationId xmlns:a16="http://schemas.microsoft.com/office/drawing/2014/main" id="{89B41911-7B01-A2C5-FAA4-EE0C54AEF3A8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984196" y="2751349"/>
            <a:ext cx="23886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050" dirty="0">
                <a:latin typeface="Press Start 2P" panose="020B0604020202020204" charset="0"/>
              </a:rPr>
              <a:t>Strong mainstream and Radeon brand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4D5506-1965-B6B1-67E5-08FF1281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3096" y="1575091"/>
            <a:ext cx="1364328" cy="1062602"/>
          </a:xfrm>
          <a:prstGeom prst="rect">
            <a:avLst/>
          </a:prstGeom>
        </p:spPr>
      </p:pic>
      <p:pic>
        <p:nvPicPr>
          <p:cNvPr id="11" name="Picture 10" descr="A red and white sign with white letters&#10;&#10;AI-generated content may be incorrect.">
            <a:extLst>
              <a:ext uri="{FF2B5EF4-FFF2-40B4-BE49-F238E27FC236}">
                <a16:creationId xmlns:a16="http://schemas.microsoft.com/office/drawing/2014/main" id="{58D069DD-5481-A65F-4966-95DECAE73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576" y="1575091"/>
            <a:ext cx="1503838" cy="1063965"/>
          </a:xfrm>
          <a:prstGeom prst="rect">
            <a:avLst/>
          </a:prstGeom>
        </p:spPr>
      </p:pic>
      <p:pic>
        <p:nvPicPr>
          <p:cNvPr id="13" name="Picture 12" descr="A green and black logo&#10;&#10;AI-generated content may be incorrect.">
            <a:extLst>
              <a:ext uri="{FF2B5EF4-FFF2-40B4-BE49-F238E27FC236}">
                <a16:creationId xmlns:a16="http://schemas.microsoft.com/office/drawing/2014/main" id="{47B8DCDE-2C2C-2E8A-792C-DB32FD7D9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777" y="1575091"/>
            <a:ext cx="1442445" cy="10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F0B3C4F4-B65F-E46B-7ADD-D6EE93CF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CA2552D2-561A-7201-2334-7A0EA9875F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ATI Technologies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BF5B36D6-819E-B4FC-C0A4-9175BE4C621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5" y="1753438"/>
            <a:ext cx="4024426" cy="2034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de-DE" dirty="0">
                <a:latin typeface="Press Start 2P" panose="020B0604020202020204" charset="0"/>
              </a:rPr>
              <a:t>Canadian GPU </a:t>
            </a:r>
            <a:r>
              <a:rPr lang="de-DE" dirty="0" err="1">
                <a:latin typeface="Press Start 2P" panose="020B0604020202020204" charset="0"/>
              </a:rPr>
              <a:t>manufacturer</a:t>
            </a:r>
            <a:endParaRPr lang="de-DE" dirty="0">
              <a:latin typeface="Press Start 2P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Known for the Radeon series (since 2000)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Major competitor to NVIDIA in early 2000s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Good price-performance ratio</a:t>
            </a: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9957B340-E997-21F9-E424-4DC8812BF864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1985</a:t>
            </a:r>
          </a:p>
        </p:txBody>
      </p:sp>
      <p:pic>
        <p:nvPicPr>
          <p:cNvPr id="3" name="Picture 2" descr="A red and white sign with white letters&#10;&#10;AI-generated content may be incorrect.">
            <a:extLst>
              <a:ext uri="{FF2B5EF4-FFF2-40B4-BE49-F238E27FC236}">
                <a16:creationId xmlns:a16="http://schemas.microsoft.com/office/drawing/2014/main" id="{05167E82-BDE3-0788-8A04-20E2DA52B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615" y="1673052"/>
            <a:ext cx="2634585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EDB9B389-4DB6-6496-A9E0-A9C0C132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341DAA93-4404-330E-EB2E-108E83D33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5150" y="521225"/>
            <a:ext cx="69537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AMD Acquisition of ATI</a:t>
            </a:r>
            <a:endParaRPr dirty="0"/>
          </a:p>
        </p:txBody>
      </p:sp>
      <p:sp>
        <p:nvSpPr>
          <p:cNvPr id="2" name="Google Shape;460;p26">
            <a:extLst>
              <a:ext uri="{FF2B5EF4-FFF2-40B4-BE49-F238E27FC236}">
                <a16:creationId xmlns:a16="http://schemas.microsoft.com/office/drawing/2014/main" id="{27EB449C-8306-518D-BFA4-25CD91D21736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2006</a:t>
            </a:r>
          </a:p>
        </p:txBody>
      </p:sp>
      <p:sp>
        <p:nvSpPr>
          <p:cNvPr id="7" name="Google Shape;2245;p32">
            <a:extLst>
              <a:ext uri="{FF2B5EF4-FFF2-40B4-BE49-F238E27FC236}">
                <a16:creationId xmlns:a16="http://schemas.microsoft.com/office/drawing/2014/main" id="{88FBC766-EF67-3622-80A0-0E844AA0A008}"/>
              </a:ext>
            </a:extLst>
          </p:cNvPr>
          <p:cNvSpPr txBox="1">
            <a:spLocks/>
          </p:cNvSpPr>
          <p:nvPr/>
        </p:nvSpPr>
        <p:spPr>
          <a:xfrm>
            <a:off x="542549" y="1928081"/>
            <a:ext cx="8239710" cy="91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Radeon becomes AMD’s graphics division</a:t>
            </a:r>
          </a:p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Led to development of APUs (CPU + GPU)</a:t>
            </a:r>
          </a:p>
        </p:txBody>
      </p:sp>
      <p:sp>
        <p:nvSpPr>
          <p:cNvPr id="16" name="Google Shape;2243;p32">
            <a:extLst>
              <a:ext uri="{FF2B5EF4-FFF2-40B4-BE49-F238E27FC236}">
                <a16:creationId xmlns:a16="http://schemas.microsoft.com/office/drawing/2014/main" id="{E090954F-D613-EBD8-9959-AEA984BC24AD}"/>
              </a:ext>
            </a:extLst>
          </p:cNvPr>
          <p:cNvSpPr txBox="1">
            <a:spLocks/>
          </p:cNvSpPr>
          <p:nvPr/>
        </p:nvSpPr>
        <p:spPr>
          <a:xfrm>
            <a:off x="4174343" y="3226722"/>
            <a:ext cx="4607916" cy="105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3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ess Start 2P"/>
              <a:buNone/>
              <a:defRPr sz="2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9pPr>
          </a:lstStyle>
          <a:p>
            <a:pPr algn="r"/>
            <a:r>
              <a:rPr lang="de-DE" strike="sngStrike" dirty="0">
                <a:solidFill>
                  <a:schemeClr val="tx1">
                    <a:lumMod val="50000"/>
                  </a:schemeClr>
                </a:solidFill>
              </a:rPr>
              <a:t>70.000.000$</a:t>
            </a:r>
          </a:p>
          <a:p>
            <a:pPr algn="r"/>
            <a:r>
              <a:rPr lang="en-US" dirty="0"/>
              <a:t>5.600.000.000$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8FE199C-D2D8-F635-6BA8-D84CF838C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54" y="2559678"/>
            <a:ext cx="3067441" cy="1720759"/>
          </a:xfrm>
          <a:prstGeom prst="rect">
            <a:avLst/>
          </a:prstGeom>
        </p:spPr>
      </p:pic>
      <p:pic>
        <p:nvPicPr>
          <p:cNvPr id="6" name="Picture 5" descr="A red and white sign with white letters&#10;&#10;AI-generated content may be incorrect.">
            <a:extLst>
              <a:ext uri="{FF2B5EF4-FFF2-40B4-BE49-F238E27FC236}">
                <a16:creationId xmlns:a16="http://schemas.microsoft.com/office/drawing/2014/main" id="{391C31E1-1A28-2A2D-2ED4-07A3AB8D3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22" y="3604864"/>
            <a:ext cx="1580495" cy="11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9"/>
          <p:cNvSpPr txBox="1">
            <a:spLocks noGrp="1"/>
          </p:cNvSpPr>
          <p:nvPr>
            <p:ph type="title"/>
          </p:nvPr>
        </p:nvSpPr>
        <p:spPr>
          <a:xfrm>
            <a:off x="1019100" y="2027830"/>
            <a:ext cx="7105800" cy="1087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Early History of Graphics Cards</a:t>
            </a:r>
            <a:endParaRPr dirty="0"/>
          </a:p>
        </p:txBody>
      </p:sp>
      <p:sp>
        <p:nvSpPr>
          <p:cNvPr id="1467" name="Google Shape;1467;p29"/>
          <p:cNvSpPr txBox="1">
            <a:spLocks noGrp="1"/>
          </p:cNvSpPr>
          <p:nvPr>
            <p:ph type="title" idx="2"/>
          </p:nvPr>
        </p:nvSpPr>
        <p:spPr>
          <a:xfrm>
            <a:off x="3949050" y="1129130"/>
            <a:ext cx="124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730F2E67-03C1-BF3E-BADB-FF99376D1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B0200910-CEF8-7D40-D3AC-58C45C32BF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5150" y="521225"/>
            <a:ext cx="69537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AMD Driver Issues</a:t>
            </a:r>
            <a:endParaRPr dirty="0"/>
          </a:p>
        </p:txBody>
      </p:sp>
      <p:sp>
        <p:nvSpPr>
          <p:cNvPr id="2" name="Google Shape;460;p26">
            <a:extLst>
              <a:ext uri="{FF2B5EF4-FFF2-40B4-BE49-F238E27FC236}">
                <a16:creationId xmlns:a16="http://schemas.microsoft.com/office/drawing/2014/main" id="{B2E0597A-4C15-6F9B-B3F0-D0D652F0BD75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2015</a:t>
            </a:r>
          </a:p>
        </p:txBody>
      </p:sp>
      <p:sp>
        <p:nvSpPr>
          <p:cNvPr id="7" name="Google Shape;2245;p32">
            <a:extLst>
              <a:ext uri="{FF2B5EF4-FFF2-40B4-BE49-F238E27FC236}">
                <a16:creationId xmlns:a16="http://schemas.microsoft.com/office/drawing/2014/main" id="{A2C10B24-14E4-8EAE-5221-3356897C963E}"/>
              </a:ext>
            </a:extLst>
          </p:cNvPr>
          <p:cNvSpPr txBox="1">
            <a:spLocks/>
          </p:cNvSpPr>
          <p:nvPr/>
        </p:nvSpPr>
        <p:spPr>
          <a:xfrm>
            <a:off x="542549" y="1928081"/>
            <a:ext cx="8239710" cy="91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Stability issues &amp; performance inconsistencies</a:t>
            </a:r>
          </a:p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Caused damage to brand reputation</a:t>
            </a:r>
          </a:p>
        </p:txBody>
      </p:sp>
      <p:pic>
        <p:nvPicPr>
          <p:cNvPr id="2052" name="Picture 4" descr="Bluescreen-Fehler (BSOD) und Stoppcode-Probleme in Windows | Dell Österreich">
            <a:extLst>
              <a:ext uri="{FF2B5EF4-FFF2-40B4-BE49-F238E27FC236}">
                <a16:creationId xmlns:a16="http://schemas.microsoft.com/office/drawing/2014/main" id="{4017EE41-105D-24D7-1006-4BEAE638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9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77C8E595-BCA6-3083-1095-9C571A30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52635BD0-85D9-780B-A427-07840FC92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5150" y="521225"/>
            <a:ext cx="69537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AMD Driver Issues</a:t>
            </a:r>
            <a:endParaRPr dirty="0"/>
          </a:p>
        </p:txBody>
      </p:sp>
      <p:sp>
        <p:nvSpPr>
          <p:cNvPr id="2" name="Google Shape;460;p26">
            <a:extLst>
              <a:ext uri="{FF2B5EF4-FFF2-40B4-BE49-F238E27FC236}">
                <a16:creationId xmlns:a16="http://schemas.microsoft.com/office/drawing/2014/main" id="{6AB8CFD0-BBC9-94EC-485F-2C29C72FE383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2015</a:t>
            </a:r>
          </a:p>
        </p:txBody>
      </p:sp>
      <p:sp>
        <p:nvSpPr>
          <p:cNvPr id="7" name="Google Shape;2245;p32">
            <a:extLst>
              <a:ext uri="{FF2B5EF4-FFF2-40B4-BE49-F238E27FC236}">
                <a16:creationId xmlns:a16="http://schemas.microsoft.com/office/drawing/2014/main" id="{49735B5D-8FE1-10EB-0ADF-924728082014}"/>
              </a:ext>
            </a:extLst>
          </p:cNvPr>
          <p:cNvSpPr txBox="1">
            <a:spLocks/>
          </p:cNvSpPr>
          <p:nvPr/>
        </p:nvSpPr>
        <p:spPr>
          <a:xfrm>
            <a:off x="542549" y="1928081"/>
            <a:ext cx="8239710" cy="91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Stability issues &amp; performance inconsistencies</a:t>
            </a:r>
          </a:p>
          <a:p>
            <a:pPr marL="171450" indent="-171450" algn="l">
              <a:buFont typeface="Archivo"/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Caused damage to brand reputation</a:t>
            </a:r>
          </a:p>
        </p:txBody>
      </p:sp>
      <p:pic>
        <p:nvPicPr>
          <p:cNvPr id="2052" name="Picture 4" descr="Bluescreen-Fehler (BSOD) und Stoppcode-Probleme in Windows | Dell Österreich">
            <a:extLst>
              <a:ext uri="{FF2B5EF4-FFF2-40B4-BE49-F238E27FC236}">
                <a16:creationId xmlns:a16="http://schemas.microsoft.com/office/drawing/2014/main" id="{9958E085-C61B-1305-6C9A-7904C9721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3" y="2694522"/>
            <a:ext cx="2797918" cy="15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8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>
          <a:extLst>
            <a:ext uri="{FF2B5EF4-FFF2-40B4-BE49-F238E27FC236}">
              <a16:creationId xmlns:a16="http://schemas.microsoft.com/office/drawing/2014/main" id="{CCEEAAC7-CDFB-61F6-32D1-F4C48CD7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9">
            <a:extLst>
              <a:ext uri="{FF2B5EF4-FFF2-40B4-BE49-F238E27FC236}">
                <a16:creationId xmlns:a16="http://schemas.microsoft.com/office/drawing/2014/main" id="{BD2B693D-2EC5-01C7-5D9A-5DA073EE3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9100" y="2027830"/>
            <a:ext cx="7105800" cy="108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Modern GPU Technologies</a:t>
            </a:r>
            <a:endParaRPr dirty="0"/>
          </a:p>
        </p:txBody>
      </p:sp>
      <p:sp>
        <p:nvSpPr>
          <p:cNvPr id="1467" name="Google Shape;1467;p29">
            <a:extLst>
              <a:ext uri="{FF2B5EF4-FFF2-40B4-BE49-F238E27FC236}">
                <a16:creationId xmlns:a16="http://schemas.microsoft.com/office/drawing/2014/main" id="{3DFBA673-609C-4BD1-6B95-6E19D79A91D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49050" y="1129130"/>
            <a:ext cx="124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797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2DE32DF6-C9A2-F81D-81A2-6CCA78C0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49B2A02C-2476-12BB-DC52-8387F69992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CUDA NVIDIA</a:t>
            </a:r>
            <a:endParaRPr dirty="0"/>
          </a:p>
        </p:txBody>
      </p:sp>
      <p:sp>
        <p:nvSpPr>
          <p:cNvPr id="2244" name="Google Shape;2244;p32">
            <a:extLst>
              <a:ext uri="{FF2B5EF4-FFF2-40B4-BE49-F238E27FC236}">
                <a16:creationId xmlns:a16="http://schemas.microsoft.com/office/drawing/2014/main" id="{63D48318-29E1-8490-2C9C-94602786B4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7999"/>
            <a:ext cx="3275824" cy="1792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u="sng" dirty="0"/>
              <a:t>C</a:t>
            </a:r>
            <a:r>
              <a:rPr lang="en-US" dirty="0"/>
              <a:t>ompute</a:t>
            </a:r>
            <a:r>
              <a:rPr lang="en-US" u="sng" dirty="0"/>
              <a:t> U</a:t>
            </a:r>
            <a:r>
              <a:rPr lang="en-US" dirty="0"/>
              <a:t>nified</a:t>
            </a:r>
            <a:r>
              <a:rPr lang="en-US" u="sng" dirty="0"/>
              <a:t> D</a:t>
            </a:r>
            <a:r>
              <a:rPr lang="en-US" dirty="0"/>
              <a:t>evice</a:t>
            </a:r>
            <a:r>
              <a:rPr lang="en-US" u="sng" dirty="0"/>
              <a:t> A</a:t>
            </a:r>
            <a:r>
              <a:rPr lang="en-US" dirty="0"/>
              <a:t>rchitecture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74ACD774-8559-AAA6-6F6B-FE78CAF98EE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089867"/>
            <a:ext cx="6712360" cy="919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Made GPUs programmable for general-purpose tasks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Major reason for NVIDIA’s dominance in AI today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Foundation for AI, Machine Learning, Scientific simulations and Video processing</a:t>
            </a: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D5211648-C704-B715-343B-E006D344E287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15061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CA566DFB-26EF-D53B-5C99-30B2841FD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EC9C7B5F-2DFB-C006-0563-CEB3FD873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Parallel Processing</a:t>
            </a:r>
            <a:endParaRPr dirty="0"/>
          </a:p>
        </p:txBody>
      </p:sp>
      <p:pic>
        <p:nvPicPr>
          <p:cNvPr id="4100" name="Picture 4" descr="CPU vs. GPU: Unpacking the Core Differences">
            <a:extLst>
              <a:ext uri="{FF2B5EF4-FFF2-40B4-BE49-F238E27FC236}">
                <a16:creationId xmlns:a16="http://schemas.microsoft.com/office/drawing/2014/main" id="{ACCDF526-0323-69EF-3243-3F76DF84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61" y="1352864"/>
            <a:ext cx="5513677" cy="29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22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CF7722B5-9926-A58C-2C56-154AC612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156A7351-CCDC-5FF5-E928-4F05485E6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DLSS</a:t>
            </a:r>
            <a:endParaRPr dirty="0"/>
          </a:p>
        </p:txBody>
      </p:sp>
      <p:sp>
        <p:nvSpPr>
          <p:cNvPr id="2244" name="Google Shape;2244;p32">
            <a:extLst>
              <a:ext uri="{FF2B5EF4-FFF2-40B4-BE49-F238E27FC236}">
                <a16:creationId xmlns:a16="http://schemas.microsoft.com/office/drawing/2014/main" id="{34A9C682-B8C7-A04B-9272-95E5405810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7999"/>
            <a:ext cx="2796813" cy="1792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u="sng" dirty="0"/>
              <a:t>D</a:t>
            </a:r>
            <a:r>
              <a:rPr lang="en-US" dirty="0"/>
              <a:t>eep</a:t>
            </a:r>
            <a:r>
              <a:rPr lang="en-US" u="sng" dirty="0"/>
              <a:t> L</a:t>
            </a:r>
            <a:r>
              <a:rPr lang="en-US" dirty="0"/>
              <a:t>earning</a:t>
            </a:r>
            <a:r>
              <a:rPr lang="en-US" u="sng" dirty="0"/>
              <a:t> S</a:t>
            </a:r>
            <a:r>
              <a:rPr lang="en-US" dirty="0"/>
              <a:t>uper</a:t>
            </a:r>
            <a:r>
              <a:rPr lang="en-US" u="sng" dirty="0"/>
              <a:t> S</a:t>
            </a:r>
            <a:r>
              <a:rPr lang="en-US" dirty="0"/>
              <a:t>ampling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D764A9E3-6783-396B-C897-4AE4F1A326F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225521"/>
            <a:ext cx="6712360" cy="1487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AI upscales low-resolution images to high resolution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Higher FPS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Press Start 2P" panose="020B060402020202020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AI reconstruction errors</a:t>
            </a: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DE9C2870-C60E-A23F-A6A9-57350E4F3C3A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552138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3C1DA42C-ABAB-75ED-7550-CBCB7025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05FEAD4E-723D-7D94-514E-8C23C3A89A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AMD FSR</a:t>
            </a:r>
            <a:endParaRPr dirty="0"/>
          </a:p>
        </p:txBody>
      </p:sp>
      <p:sp>
        <p:nvSpPr>
          <p:cNvPr id="2244" name="Google Shape;2244;p32">
            <a:extLst>
              <a:ext uri="{FF2B5EF4-FFF2-40B4-BE49-F238E27FC236}">
                <a16:creationId xmlns:a16="http://schemas.microsoft.com/office/drawing/2014/main" id="{12779F23-0FFC-2720-E3B5-AC9A509EA8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7999"/>
            <a:ext cx="2796813" cy="1792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u="sng" dirty="0" err="1"/>
              <a:t>F</a:t>
            </a:r>
            <a:r>
              <a:rPr lang="en-US" dirty="0" err="1"/>
              <a:t>idelityFX</a:t>
            </a:r>
            <a:r>
              <a:rPr lang="en-US" u="sng" dirty="0"/>
              <a:t> S</a:t>
            </a:r>
            <a:r>
              <a:rPr lang="en-US" dirty="0"/>
              <a:t>uper</a:t>
            </a:r>
            <a:r>
              <a:rPr lang="en-US" u="sng" dirty="0"/>
              <a:t> R</a:t>
            </a:r>
            <a:r>
              <a:rPr lang="en-US" dirty="0"/>
              <a:t>esolution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E915E21E-4378-4C39-533F-6D6E72D99B3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4004268"/>
            <a:ext cx="6712360" cy="708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Open-source alternative to DLSS</a:t>
            </a: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CE8CE449-92FA-98B3-2B36-1FCC1743E546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2021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4442DDCD-A03A-D5FB-C52E-21D98E0FB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729" y="1718267"/>
            <a:ext cx="3769861" cy="22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>
          <a:extLst>
            <a:ext uri="{FF2B5EF4-FFF2-40B4-BE49-F238E27FC236}">
              <a16:creationId xmlns:a16="http://schemas.microsoft.com/office/drawing/2014/main" id="{BF2C4E20-888C-3F2F-829E-C1A09142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9">
            <a:extLst>
              <a:ext uri="{FF2B5EF4-FFF2-40B4-BE49-F238E27FC236}">
                <a16:creationId xmlns:a16="http://schemas.microsoft.com/office/drawing/2014/main" id="{898DCB00-1CC9-22A9-372E-8AFE09BE2D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9100" y="2027830"/>
            <a:ext cx="7105800" cy="108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Does It Work</a:t>
            </a:r>
            <a:endParaRPr dirty="0"/>
          </a:p>
        </p:txBody>
      </p:sp>
      <p:sp>
        <p:nvSpPr>
          <p:cNvPr id="1467" name="Google Shape;1467;p29">
            <a:extLst>
              <a:ext uri="{FF2B5EF4-FFF2-40B4-BE49-F238E27FC236}">
                <a16:creationId xmlns:a16="http://schemas.microsoft.com/office/drawing/2014/main" id="{FC398252-10A5-8652-35ED-291232D1CE3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49050" y="1129130"/>
            <a:ext cx="124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65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F1047D0E-1650-3AD1-C3BF-DE91BAAA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2F0D4EEE-5625-D763-085A-CC32D4BEDF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How a Final Image Is Created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BD86E49C-5880-0ECA-FEDF-CB691B0AE16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1683097"/>
            <a:ext cx="3959111" cy="3135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Press Start 2P" panose="020B0604020202020204" charset="0"/>
              </a:rPr>
              <a:t>The Game Engine Sends Scene Data</a:t>
            </a:r>
          </a:p>
          <a:p>
            <a:pPr marL="742950" lvl="1" indent="-28575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Models</a:t>
            </a:r>
          </a:p>
          <a:p>
            <a:pPr marL="742950" lvl="1" indent="-28575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Textures</a:t>
            </a:r>
          </a:p>
          <a:p>
            <a:pPr marL="457200" lvl="1" indent="0" algn="l"/>
            <a:endParaRPr lang="en-US" sz="1000" dirty="0">
              <a:latin typeface="Press Start 2P" panose="020B0604020202020204" charset="0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-US" dirty="0">
                <a:latin typeface="Press Start 2P" panose="020B0604020202020204" charset="0"/>
              </a:rPr>
              <a:t>Geometry Processing</a:t>
            </a:r>
          </a:p>
          <a:p>
            <a:pPr marL="742950" lvl="1" indent="-28575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Processes 3D Objects</a:t>
            </a:r>
          </a:p>
          <a:p>
            <a:pPr marL="285750" indent="-285750" algn="l">
              <a:buFont typeface="+mj-lt"/>
              <a:buAutoNum type="arabicPeriod"/>
            </a:pPr>
            <a:endParaRPr lang="en-US" dirty="0">
              <a:latin typeface="Press Start 2P" panose="020B0604020202020204" charset="0"/>
            </a:endParaRPr>
          </a:p>
          <a:p>
            <a:pPr marL="285750" indent="-285750" algn="l">
              <a:buFont typeface="+mj-lt"/>
              <a:buAutoNum type="arabicPeriod"/>
            </a:pPr>
            <a:endParaRPr lang="en-US" dirty="0">
              <a:latin typeface="Press Start 2P" panose="020B0604020202020204" charset="0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-US" dirty="0">
                <a:latin typeface="Press Start 2P" panose="020B0604020202020204" charset="0"/>
              </a:rPr>
              <a:t>Vertex Shading</a:t>
            </a:r>
          </a:p>
          <a:p>
            <a:pPr marL="742950" lvl="1" indent="-28575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Perspective</a:t>
            </a:r>
          </a:p>
          <a:p>
            <a:pPr marL="285750" indent="-285750" algn="l">
              <a:buFont typeface="+mj-lt"/>
              <a:buAutoNum type="arabicPeriod"/>
            </a:pPr>
            <a:endParaRPr lang="en-US" dirty="0">
              <a:latin typeface="Press Start 2P" panose="020B0604020202020204" charset="0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-US" dirty="0">
                <a:latin typeface="Press Start 2P" panose="020B0604020202020204" charset="0"/>
              </a:rPr>
              <a:t>Rasterization (3D → 2D)</a:t>
            </a:r>
          </a:p>
          <a:p>
            <a:pPr marL="742950" lvl="1" indent="-28575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Triangles are broken into pixels</a:t>
            </a:r>
          </a:p>
          <a:p>
            <a:pPr marL="285750" indent="-285750" algn="l">
              <a:buFont typeface="+mj-lt"/>
              <a:buAutoNum type="arabicPeriod"/>
            </a:pPr>
            <a:endParaRPr lang="en-US" dirty="0">
              <a:latin typeface="Press Start 2P" panose="020B0604020202020204" charset="0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-US" dirty="0">
                <a:latin typeface="Press Start 2P" panose="020B0604020202020204" charset="0"/>
              </a:rPr>
              <a:t>Pixel Shading</a:t>
            </a:r>
          </a:p>
          <a:p>
            <a:pPr marL="800100" lvl="1" indent="-34290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Every pixel gets its final look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Press Start 2P" panose="020B0604020202020204" charset="0"/>
            </a:endParaRPr>
          </a:p>
        </p:txBody>
      </p:sp>
      <p:sp>
        <p:nvSpPr>
          <p:cNvPr id="6" name="Google Shape;2245;p32">
            <a:extLst>
              <a:ext uri="{FF2B5EF4-FFF2-40B4-BE49-F238E27FC236}">
                <a16:creationId xmlns:a16="http://schemas.microsoft.com/office/drawing/2014/main" id="{F77E93AB-B04D-2BF9-8F41-BA1CA016B02C}"/>
              </a:ext>
            </a:extLst>
          </p:cNvPr>
          <p:cNvSpPr txBox="1">
            <a:spLocks/>
          </p:cNvSpPr>
          <p:nvPr/>
        </p:nvSpPr>
        <p:spPr>
          <a:xfrm>
            <a:off x="4844920" y="1683097"/>
            <a:ext cx="4153380" cy="313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228600" indent="-228600" algn="l">
              <a:buFont typeface="+mj-lt"/>
              <a:buAutoNum type="arabicPeriod" startAt="6"/>
            </a:pPr>
            <a:r>
              <a:rPr lang="en-US" dirty="0">
                <a:latin typeface="Press Start 2P" panose="020B0604020202020204" charset="0"/>
              </a:rPr>
              <a:t>Output Merger (ROP Stage)</a:t>
            </a:r>
          </a:p>
          <a:p>
            <a:pPr marL="742950" lvl="1" indent="-28575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All processed pixels are combined into a single frame</a:t>
            </a:r>
          </a:p>
          <a:p>
            <a:pPr marL="228600" indent="-228600" algn="l">
              <a:buFont typeface="+mj-lt"/>
              <a:buAutoNum type="arabicPeriod" startAt="6"/>
            </a:pPr>
            <a:endParaRPr lang="en-US" dirty="0">
              <a:latin typeface="Press Start 2P" panose="020B0604020202020204" charset="0"/>
            </a:endParaRPr>
          </a:p>
          <a:p>
            <a:pPr marL="228600" indent="-228600" algn="l">
              <a:buFont typeface="+mj-lt"/>
              <a:buAutoNum type="arabicPeriod" startAt="6"/>
            </a:pPr>
            <a:r>
              <a:rPr lang="en-US" dirty="0">
                <a:latin typeface="Press Start 2P" panose="020B0604020202020204" charset="0"/>
              </a:rPr>
              <a:t>Display Transmission</a:t>
            </a:r>
          </a:p>
          <a:p>
            <a:pPr marL="742950" lvl="1" indent="-285750" algn="l">
              <a:buBlip>
                <a:blip r:embed="rId3"/>
              </a:buBlip>
            </a:pPr>
            <a:r>
              <a:rPr lang="en-US" sz="1000" dirty="0">
                <a:latin typeface="Press Start 2P" panose="020B0604020202020204" charset="0"/>
              </a:rPr>
              <a:t>GPU sends final frame to the display</a:t>
            </a:r>
          </a:p>
        </p:txBody>
      </p:sp>
    </p:spTree>
    <p:extLst>
      <p:ext uri="{BB962C8B-B14F-4D97-AF65-F5344CB8AC3E}">
        <p14:creationId xmlns:p14="http://schemas.microsoft.com/office/powerpoint/2010/main" val="1345362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7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3" name="Google Shape;2245;p32">
            <a:extLst>
              <a:ext uri="{FF2B5EF4-FFF2-40B4-BE49-F238E27FC236}">
                <a16:creationId xmlns:a16="http://schemas.microsoft.com/office/drawing/2014/main" id="{8B0F5C74-C6CE-1FB9-13AF-BD93E0252D29}"/>
              </a:ext>
            </a:extLst>
          </p:cNvPr>
          <p:cNvSpPr txBox="1">
            <a:spLocks/>
          </p:cNvSpPr>
          <p:nvPr/>
        </p:nvSpPr>
        <p:spPr>
          <a:xfrm>
            <a:off x="1215795" y="1534257"/>
            <a:ext cx="6712360" cy="2074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/>
              <a:buBlip>
                <a:blip r:embed="rId3"/>
              </a:buBlip>
            </a:pPr>
            <a:r>
              <a:rPr lang="en-US" sz="1100" dirty="0">
                <a:solidFill>
                  <a:schemeClr val="tx1"/>
                </a:solidFill>
                <a:latin typeface="Press Start 2P" panose="020B0604020202020204" charset="0"/>
              </a:rPr>
              <a:t>Evolution from simple display adapters to AI supercomputing hardware</a:t>
            </a:r>
          </a:p>
          <a:p>
            <a:pPr marL="171450" indent="-171450">
              <a:buFont typeface="Arial"/>
              <a:buBlip>
                <a:blip r:embed="rId3"/>
              </a:buBlip>
            </a:pPr>
            <a:endParaRPr lang="en-US" sz="1100" dirty="0">
              <a:solidFill>
                <a:schemeClr val="tx1"/>
              </a:solidFill>
              <a:latin typeface="Press Start 2P" panose="020B0604020202020204" charset="0"/>
            </a:endParaRPr>
          </a:p>
          <a:p>
            <a:pPr marL="171450" indent="-171450">
              <a:buFont typeface="Arial"/>
              <a:buBlip>
                <a:blip r:embed="rId3"/>
              </a:buBlip>
            </a:pPr>
            <a:r>
              <a:rPr lang="en-US" sz="1100" dirty="0">
                <a:solidFill>
                  <a:schemeClr val="tx1"/>
                </a:solidFill>
                <a:latin typeface="Press Start 2P" panose="020B0604020202020204" charset="0"/>
              </a:rPr>
              <a:t>Major milestones: 3dfx, NVIDIA, ATI/AMD</a:t>
            </a:r>
          </a:p>
          <a:p>
            <a:pPr marL="171450" indent="-171450">
              <a:buFont typeface="Arial"/>
              <a:buBlip>
                <a:blip r:embed="rId3"/>
              </a:buBlip>
            </a:pPr>
            <a:endParaRPr lang="en-US" sz="1100" dirty="0">
              <a:solidFill>
                <a:schemeClr val="tx1"/>
              </a:solidFill>
              <a:latin typeface="Press Start 2P" panose="020B0604020202020204" charset="0"/>
            </a:endParaRPr>
          </a:p>
          <a:p>
            <a:pPr marL="171450" indent="-171450">
              <a:buFont typeface="Arial"/>
              <a:buBlip>
                <a:blip r:embed="rId3"/>
              </a:buBlip>
            </a:pPr>
            <a:r>
              <a:rPr lang="en-US" sz="1100" dirty="0">
                <a:solidFill>
                  <a:schemeClr val="tx1"/>
                </a:solidFill>
                <a:latin typeface="Press Start 2P" panose="020B0604020202020204" charset="0"/>
              </a:rPr>
              <a:t>Key technologies</a:t>
            </a:r>
            <a:r>
              <a:rPr lang="en-US" sz="1100">
                <a:solidFill>
                  <a:schemeClr val="tx1"/>
                </a:solidFill>
                <a:latin typeface="Press Start 2P" panose="020B0604020202020204" charset="0"/>
              </a:rPr>
              <a:t>: CUDA, DLSS</a:t>
            </a:r>
            <a:endParaRPr lang="en-US" sz="1100" dirty="0">
              <a:solidFill>
                <a:schemeClr val="tx1"/>
              </a:solidFill>
              <a:latin typeface="Press Start 2P" panose="020B0604020202020204" charset="0"/>
            </a:endParaRPr>
          </a:p>
          <a:p>
            <a:pPr marL="171450" indent="-171450">
              <a:buFont typeface="Arial"/>
              <a:buBlip>
                <a:blip r:embed="rId3"/>
              </a:buBlip>
            </a:pPr>
            <a:endParaRPr lang="en-US" sz="1100" dirty="0">
              <a:solidFill>
                <a:schemeClr val="tx1"/>
              </a:solidFill>
              <a:latin typeface="Press Start 2P" panose="020B0604020202020204" charset="0"/>
            </a:endParaRPr>
          </a:p>
          <a:p>
            <a:pPr marL="171450" indent="-171450">
              <a:buFont typeface="Arial"/>
              <a:buBlip>
                <a:blip r:embed="rId3"/>
              </a:buBlip>
            </a:pPr>
            <a:r>
              <a:rPr lang="en-US" sz="1100" dirty="0">
                <a:solidFill>
                  <a:schemeClr val="tx1"/>
                </a:solidFill>
                <a:latin typeface="Press Start 2P" panose="020B0604020202020204" charset="0"/>
              </a:rPr>
              <a:t>GPUs shaping gaming, AI, and scientific computing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8E9F6040-81BF-42EB-B7AF-AFBA75F34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1B459009-1A65-4DAD-437A-F4699BB079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IBM MDA</a:t>
            </a:r>
            <a:endParaRPr dirty="0"/>
          </a:p>
        </p:txBody>
      </p:sp>
      <p:sp>
        <p:nvSpPr>
          <p:cNvPr id="2244" name="Google Shape;2244;p32">
            <a:extLst>
              <a:ext uri="{FF2B5EF4-FFF2-40B4-BE49-F238E27FC236}">
                <a16:creationId xmlns:a16="http://schemas.microsoft.com/office/drawing/2014/main" id="{021D9249-EFCB-3403-7125-DA0A8C0FBC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8000"/>
            <a:ext cx="2796813" cy="969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en-US" u="sng" dirty="0"/>
              <a:t>M</a:t>
            </a:r>
            <a:r>
              <a:rPr lang="en-US" dirty="0"/>
              <a:t>onochrome </a:t>
            </a:r>
            <a:r>
              <a:rPr lang="en-US" u="sng" dirty="0"/>
              <a:t>D</a:t>
            </a:r>
            <a:r>
              <a:rPr lang="en-US" dirty="0"/>
              <a:t>isplay </a:t>
            </a:r>
            <a:r>
              <a:rPr lang="en-US" u="sng" dirty="0"/>
              <a:t>A</a:t>
            </a:r>
            <a:r>
              <a:rPr lang="en-US" dirty="0"/>
              <a:t>dapter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932B63A2-7C84-FE72-D6D7-4A05F3FC679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793257"/>
            <a:ext cx="5298840" cy="919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" dirty="0">
                <a:latin typeface="Press Start 2P" panose="020B0604020202020204" charset="0"/>
              </a:rPr>
              <a:t>Text Only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" dirty="0">
                <a:latin typeface="Press Start 2P" panose="020B0604020202020204" charset="0"/>
              </a:rPr>
              <a:t>80x25 Characters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First dedicated PC display card</a:t>
            </a:r>
            <a:endParaRPr dirty="0">
              <a:latin typeface="Press Start 2P" panose="020B0604020202020204" charset="0"/>
            </a:endParaRP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2380207E-A13C-724A-1F15-3AD7F249E3BF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1981</a:t>
            </a:r>
          </a:p>
        </p:txBody>
      </p:sp>
      <p:pic>
        <p:nvPicPr>
          <p:cNvPr id="11" name="Picture 10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C5999AC7-327B-E2EC-92CF-4F409BB8D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994" y="2118370"/>
            <a:ext cx="4676565" cy="17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>
          <a:extLst>
            <a:ext uri="{FF2B5EF4-FFF2-40B4-BE49-F238E27FC236}">
              <a16:creationId xmlns:a16="http://schemas.microsoft.com/office/drawing/2014/main" id="{29DC3C68-6677-90B1-5A09-001E9929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">
            <a:extLst>
              <a:ext uri="{FF2B5EF4-FFF2-40B4-BE49-F238E27FC236}">
                <a16:creationId xmlns:a16="http://schemas.microsoft.com/office/drawing/2014/main" id="{8F43E3F5-7ED4-0A6A-AA7B-13FB551AAA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62807" y="574678"/>
            <a:ext cx="6418386" cy="5245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Graphics Processing Unit</a:t>
            </a:r>
            <a:endParaRPr sz="2000" dirty="0"/>
          </a:p>
        </p:txBody>
      </p:sp>
      <p:sp>
        <p:nvSpPr>
          <p:cNvPr id="460" name="Google Shape;460;p26">
            <a:extLst>
              <a:ext uri="{FF2B5EF4-FFF2-40B4-BE49-F238E27FC236}">
                <a16:creationId xmlns:a16="http://schemas.microsoft.com/office/drawing/2014/main" id="{0BB2FF98-1453-101B-9DEC-EBFB04FCD7E1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1680900" y="786131"/>
            <a:ext cx="5782200" cy="6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GPU</a:t>
            </a:r>
            <a:endParaRPr sz="1400" dirty="0"/>
          </a:p>
        </p:txBody>
      </p:sp>
      <p:sp>
        <p:nvSpPr>
          <p:cNvPr id="2" name="Google Shape;1466;p29">
            <a:extLst>
              <a:ext uri="{FF2B5EF4-FFF2-40B4-BE49-F238E27FC236}">
                <a16:creationId xmlns:a16="http://schemas.microsoft.com/office/drawing/2014/main" id="{4FAFB2B1-17A7-2166-1DDF-716478813F4E}"/>
              </a:ext>
            </a:extLst>
          </p:cNvPr>
          <p:cNvSpPr txBox="1">
            <a:spLocks/>
          </p:cNvSpPr>
          <p:nvPr/>
        </p:nvSpPr>
        <p:spPr>
          <a:xfrm>
            <a:off x="1019100" y="2027830"/>
            <a:ext cx="7105800" cy="108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38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ess Start 2P"/>
              <a:buNone/>
              <a:defRPr sz="5200" b="0" i="0" u="none" strike="noStrike" cap="none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9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0432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48C8E6CE-A2ED-A369-F78D-25B060C38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3C6F616B-7A63-BCC0-530A-92D99F0D9D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IBM CGA</a:t>
            </a:r>
            <a:endParaRPr dirty="0"/>
          </a:p>
        </p:txBody>
      </p:sp>
      <p:sp>
        <p:nvSpPr>
          <p:cNvPr id="2244" name="Google Shape;2244;p32">
            <a:extLst>
              <a:ext uri="{FF2B5EF4-FFF2-40B4-BE49-F238E27FC236}">
                <a16:creationId xmlns:a16="http://schemas.microsoft.com/office/drawing/2014/main" id="{DDE614F1-F2E9-184B-72A9-9C32FF8FB4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8000"/>
            <a:ext cx="2796813" cy="969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en-US" u="sng" dirty="0"/>
              <a:t>C</a:t>
            </a:r>
            <a:r>
              <a:rPr lang="en-US" dirty="0"/>
              <a:t>olor</a:t>
            </a:r>
            <a:r>
              <a:rPr lang="en-US" u="sng" dirty="0"/>
              <a:t> G</a:t>
            </a:r>
            <a:r>
              <a:rPr lang="en-US" dirty="0"/>
              <a:t>raphics</a:t>
            </a:r>
            <a:r>
              <a:rPr lang="en-US" u="sng" dirty="0"/>
              <a:t> A</a:t>
            </a:r>
            <a:r>
              <a:rPr lang="en-US" dirty="0"/>
              <a:t>dapter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454E5FDB-3623-1DFA-B8C0-84BDAA56D51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793257"/>
            <a:ext cx="5298840" cy="919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Up to 16 colors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First consumer color graphics card</a:t>
            </a:r>
            <a:endParaRPr dirty="0">
              <a:latin typeface="Press Start 2P" panose="020B0604020202020204" charset="0"/>
            </a:endParaRP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32C6D3E2-8E82-56BE-CF9A-2CC79E80F930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1981</a:t>
            </a:r>
          </a:p>
        </p:txBody>
      </p:sp>
      <p:pic>
        <p:nvPicPr>
          <p:cNvPr id="4" name="Picture 3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A3430382-EC59-D3F5-E9C9-064221C31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887" y="1924527"/>
            <a:ext cx="5001682" cy="1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82D5CBFB-D762-24E7-F612-53278F1A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6297FEDA-8A7D-266E-D147-90CD3BF0F3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IBM VGA</a:t>
            </a:r>
            <a:endParaRPr dirty="0"/>
          </a:p>
        </p:txBody>
      </p:sp>
      <p:sp>
        <p:nvSpPr>
          <p:cNvPr id="2244" name="Google Shape;2244;p32">
            <a:extLst>
              <a:ext uri="{FF2B5EF4-FFF2-40B4-BE49-F238E27FC236}">
                <a16:creationId xmlns:a16="http://schemas.microsoft.com/office/drawing/2014/main" id="{8B46EAA4-23B9-A666-BEA4-3B6E146016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8000"/>
            <a:ext cx="2796813" cy="969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en-US" u="sng" dirty="0"/>
              <a:t>V</a:t>
            </a:r>
            <a:r>
              <a:rPr lang="en-US" dirty="0"/>
              <a:t>ideo</a:t>
            </a:r>
            <a:r>
              <a:rPr lang="en-US" u="sng" dirty="0"/>
              <a:t> G</a:t>
            </a:r>
            <a:r>
              <a:rPr lang="en-US" dirty="0"/>
              <a:t>raphics</a:t>
            </a:r>
            <a:r>
              <a:rPr lang="en-US" u="sng" dirty="0"/>
              <a:t> A</a:t>
            </a:r>
            <a:r>
              <a:rPr lang="en-US" dirty="0"/>
              <a:t>rray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52D3C4EA-1276-153F-57EB-FCFE5C795C2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793257"/>
            <a:ext cx="6712360" cy="919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640×480 resolution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256 colors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VAG Became the standard for many years</a:t>
            </a: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4D769E1B-C748-9717-E0F7-D500E1FB81CF}"/>
              </a:ext>
            </a:extLst>
          </p:cNvPr>
          <p:cNvSpPr txBox="1">
            <a:spLocks/>
          </p:cNvSpPr>
          <p:nvPr/>
        </p:nvSpPr>
        <p:spPr>
          <a:xfrm>
            <a:off x="3736887" y="1055077"/>
            <a:ext cx="1670225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1987</a:t>
            </a:r>
          </a:p>
        </p:txBody>
      </p:sp>
      <p:pic>
        <p:nvPicPr>
          <p:cNvPr id="3" name="Picture 2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9A4619D6-195D-612E-A02D-69ECB64C8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978" y="2030702"/>
            <a:ext cx="4883499" cy="1656292"/>
          </a:xfrm>
          <a:prstGeom prst="rect">
            <a:avLst/>
          </a:prstGeom>
        </p:spPr>
      </p:pic>
      <p:pic>
        <p:nvPicPr>
          <p:cNvPr id="4" name="Picture 3" descr="A close up of a vga port&#10;&#10;AI-generated content may be incorrect.">
            <a:extLst>
              <a:ext uri="{FF2B5EF4-FFF2-40B4-BE49-F238E27FC236}">
                <a16:creationId xmlns:a16="http://schemas.microsoft.com/office/drawing/2014/main" id="{1867A8E4-A80D-0E66-D581-8197593BB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84" y="2391305"/>
            <a:ext cx="1828804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6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9B7C38BE-5C62-4C3C-C400-B7BBF7EE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D7C21062-D65F-7281-B2A2-BB18302CA9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VGA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F4AA3512-F6B3-F825-C411-10F927136FE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11921" y="1160586"/>
            <a:ext cx="3999306" cy="2969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Type: 	Analog signal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Connector: 	15-pin</a:t>
            </a:r>
          </a:p>
        </p:txBody>
      </p:sp>
      <p:pic>
        <p:nvPicPr>
          <p:cNvPr id="5122" name="Picture 2" descr="display - How does VGA work with resolutions higher than the maximum  resolution? - Super User">
            <a:extLst>
              <a:ext uri="{FF2B5EF4-FFF2-40B4-BE49-F238E27FC236}">
                <a16:creationId xmlns:a16="http://schemas.microsoft.com/office/drawing/2014/main" id="{ECAE127A-D0C1-C7F8-FF3D-E73E2DBD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3" y="1811989"/>
            <a:ext cx="3684962" cy="21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vga cable&#10;&#10;AI-generated content may be incorrect.">
            <a:extLst>
              <a:ext uri="{FF2B5EF4-FFF2-40B4-BE49-F238E27FC236}">
                <a16:creationId xmlns:a16="http://schemas.microsoft.com/office/drawing/2014/main" id="{B0705136-FC8A-4B27-F354-6595E849E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7125"/>
            <a:ext cx="2783812" cy="27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>
          <a:extLst>
            <a:ext uri="{FF2B5EF4-FFF2-40B4-BE49-F238E27FC236}">
              <a16:creationId xmlns:a16="http://schemas.microsoft.com/office/drawing/2014/main" id="{FCEBF708-70AB-ED30-95DD-AAAA02A5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9">
            <a:extLst>
              <a:ext uri="{FF2B5EF4-FFF2-40B4-BE49-F238E27FC236}">
                <a16:creationId xmlns:a16="http://schemas.microsoft.com/office/drawing/2014/main" id="{F75F54AE-A473-BF9B-992D-100A7E99CC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9100" y="2027830"/>
            <a:ext cx="7105800" cy="1087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Beginning of 3D Graphics</a:t>
            </a:r>
            <a:endParaRPr dirty="0"/>
          </a:p>
        </p:txBody>
      </p:sp>
      <p:sp>
        <p:nvSpPr>
          <p:cNvPr id="1467" name="Google Shape;1467;p29">
            <a:extLst>
              <a:ext uri="{FF2B5EF4-FFF2-40B4-BE49-F238E27FC236}">
                <a16:creationId xmlns:a16="http://schemas.microsoft.com/office/drawing/2014/main" id="{718DFA53-52DD-2211-B9E9-BCBA0334948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49050" y="1129130"/>
            <a:ext cx="124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37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F41F8F20-80CB-3DC7-21B9-6F1BDFB5B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350CBCDB-9518-D7DF-1DF4-9BC42B8DBE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3dfx Voodoo 1&amp;2</a:t>
            </a:r>
            <a:endParaRPr dirty="0"/>
          </a:p>
        </p:txBody>
      </p:sp>
      <p:sp>
        <p:nvSpPr>
          <p:cNvPr id="2245" name="Google Shape;2245;p32">
            <a:extLst>
              <a:ext uri="{FF2B5EF4-FFF2-40B4-BE49-F238E27FC236}">
                <a16:creationId xmlns:a16="http://schemas.microsoft.com/office/drawing/2014/main" id="{F83B1053-8554-7676-896F-28E6EC25A8A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7574" y="3793257"/>
            <a:ext cx="5298840" cy="919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Dedicated 3D accelerator cards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Press Start 2P" panose="020B0604020202020204" charset="0"/>
              </a:rPr>
              <a:t>SLI 1998</a:t>
            </a:r>
            <a:endParaRPr dirty="0">
              <a:latin typeface="Press Start 2P" panose="020B0604020202020204" charset="0"/>
            </a:endParaRPr>
          </a:p>
        </p:txBody>
      </p:sp>
      <p:sp>
        <p:nvSpPr>
          <p:cNvPr id="5" name="Google Shape;460;p26">
            <a:extLst>
              <a:ext uri="{FF2B5EF4-FFF2-40B4-BE49-F238E27FC236}">
                <a16:creationId xmlns:a16="http://schemas.microsoft.com/office/drawing/2014/main" id="{45DC02A3-6D7E-EBFA-8417-B276727B2F72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1C232"/>
                </a:solidFill>
                <a:effectLst/>
                <a:uLnTx/>
                <a:uFillTx/>
                <a:latin typeface="Press Start 2P"/>
                <a:sym typeface="Press Start 2P"/>
              </a:rPr>
              <a:t>1996 &amp; 1998</a:t>
            </a:r>
          </a:p>
        </p:txBody>
      </p:sp>
      <p:pic>
        <p:nvPicPr>
          <p:cNvPr id="6" name="Picture 5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999D556F-D8F9-F35E-04AD-D95000119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57" y="1494712"/>
            <a:ext cx="3128203" cy="2138986"/>
          </a:xfrm>
          <a:prstGeom prst="rect">
            <a:avLst/>
          </a:prstGeom>
        </p:spPr>
      </p:pic>
      <p:pic>
        <p:nvPicPr>
          <p:cNvPr id="3" name="Picture 2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7ACEECB2-A06E-1960-304C-197C381BA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299" y="2509723"/>
            <a:ext cx="3374655" cy="1932757"/>
          </a:xfrm>
          <a:prstGeom prst="rect">
            <a:avLst/>
          </a:prstGeom>
        </p:spPr>
      </p:pic>
      <p:pic>
        <p:nvPicPr>
          <p:cNvPr id="10" name="Picture 9" descr="A video game screen shot of a hand holding an object&#10;&#10;AI-generated content may be incorrect.">
            <a:extLst>
              <a:ext uri="{FF2B5EF4-FFF2-40B4-BE49-F238E27FC236}">
                <a16:creationId xmlns:a16="http://schemas.microsoft.com/office/drawing/2014/main" id="{8122BFEB-E91E-4543-F35A-8B0EF2B17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31" y="1646477"/>
            <a:ext cx="2988858" cy="18296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A3206F-0D1D-639A-2940-58F511F10543}"/>
              </a:ext>
            </a:extLst>
          </p:cNvPr>
          <p:cNvSpPr txBox="1"/>
          <p:nvPr/>
        </p:nvSpPr>
        <p:spPr>
          <a:xfrm>
            <a:off x="442531" y="1401526"/>
            <a:ext cx="129861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050" dirty="0">
                <a:solidFill>
                  <a:srgbClr val="EEF1F3"/>
                </a:solidFill>
                <a:effectLst/>
                <a:latin typeface="Press Start 2P" panose="020B0604020202020204" charset="0"/>
              </a:rPr>
              <a:t>quake</a:t>
            </a:r>
            <a:r>
              <a:rPr lang="en-US" sz="1050" b="1" dirty="0">
                <a:solidFill>
                  <a:srgbClr val="EEF1F3"/>
                </a:solidFill>
                <a:effectLst/>
                <a:latin typeface="Press Start 2P" panose="020B060402020202020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194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>
          <a:extLst>
            <a:ext uri="{FF2B5EF4-FFF2-40B4-BE49-F238E27FC236}">
              <a16:creationId xmlns:a16="http://schemas.microsoft.com/office/drawing/2014/main" id="{9637C564-4DCB-4BE8-536B-5FC8264BF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2">
            <a:extLst>
              <a:ext uri="{FF2B5EF4-FFF2-40B4-BE49-F238E27FC236}">
                <a16:creationId xmlns:a16="http://schemas.microsoft.com/office/drawing/2014/main" id="{AAECBC76-AED7-842A-13F6-2892FB610D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575" y="512375"/>
            <a:ext cx="8048850" cy="54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3dfx SLI</a:t>
            </a:r>
            <a:endParaRPr dirty="0"/>
          </a:p>
        </p:txBody>
      </p:sp>
      <p:sp>
        <p:nvSpPr>
          <p:cNvPr id="2" name="Google Shape;2244;p32">
            <a:extLst>
              <a:ext uri="{FF2B5EF4-FFF2-40B4-BE49-F238E27FC236}">
                <a16:creationId xmlns:a16="http://schemas.microsoft.com/office/drawing/2014/main" id="{7DC75740-95C2-9C67-F4C1-E924F266BB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574" y="1488000"/>
            <a:ext cx="2796813" cy="969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en-US" u="sng" dirty="0"/>
              <a:t>S</a:t>
            </a:r>
            <a:r>
              <a:rPr lang="en-US" dirty="0"/>
              <a:t>can</a:t>
            </a:r>
          </a:p>
          <a:p>
            <a:pPr marL="0" lvl="0" indent="0" algn="l"/>
            <a:r>
              <a:rPr lang="en-US" u="sng" dirty="0"/>
              <a:t>L</a:t>
            </a:r>
            <a:r>
              <a:rPr lang="en-US" dirty="0"/>
              <a:t>ine</a:t>
            </a:r>
            <a:r>
              <a:rPr lang="en-US" u="sng" dirty="0"/>
              <a:t> I</a:t>
            </a:r>
            <a:r>
              <a:rPr lang="en-US" dirty="0"/>
              <a:t>nterleave</a:t>
            </a:r>
            <a:endParaRPr dirty="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E356AF-6CF5-6A64-4B23-542C0DC1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74" y="1731725"/>
            <a:ext cx="4367325" cy="2729579"/>
          </a:xfrm>
          <a:prstGeom prst="rect">
            <a:avLst/>
          </a:prstGeom>
        </p:spPr>
      </p:pic>
      <p:sp>
        <p:nvSpPr>
          <p:cNvPr id="11" name="Google Shape;460;p26">
            <a:extLst>
              <a:ext uri="{FF2B5EF4-FFF2-40B4-BE49-F238E27FC236}">
                <a16:creationId xmlns:a16="http://schemas.microsoft.com/office/drawing/2014/main" id="{C918B349-B222-C0A3-5E8A-93C0FE34055F}"/>
              </a:ext>
            </a:extLst>
          </p:cNvPr>
          <p:cNvSpPr txBox="1">
            <a:spLocks/>
          </p:cNvSpPr>
          <p:nvPr/>
        </p:nvSpPr>
        <p:spPr>
          <a:xfrm>
            <a:off x="3069221" y="1058433"/>
            <a:ext cx="3005557" cy="43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None/>
              <a:defRPr sz="1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5200"/>
              <a:buFont typeface="Press Start 2P"/>
              <a:buNone/>
              <a:tabLst/>
              <a:defRPr/>
            </a:pPr>
            <a:r>
              <a:rPr lang="de-DE" sz="1800" dirty="0">
                <a:solidFill>
                  <a:srgbClr val="F1C232"/>
                </a:solidFill>
                <a:latin typeface="Press Start 2P"/>
                <a:sym typeface="Press Start 2P"/>
              </a:rPr>
              <a:t>1998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1C232"/>
              </a:solidFill>
              <a:effectLst/>
              <a:uLnTx/>
              <a:uFillTx/>
              <a:latin typeface="Press Start 2P"/>
              <a:sym typeface="Press Start 2P"/>
            </a:endParaRPr>
          </a:p>
        </p:txBody>
      </p:sp>
    </p:spTree>
    <p:extLst>
      <p:ext uri="{BB962C8B-B14F-4D97-AF65-F5344CB8AC3E}">
        <p14:creationId xmlns:p14="http://schemas.microsoft.com/office/powerpoint/2010/main" val="34451205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Retro Pixel Business Basic Template by Slidesgo">
  <a:themeElements>
    <a:clrScheme name="Simple Light">
      <a:dk1>
        <a:srgbClr val="F8F8F8"/>
      </a:dk1>
      <a:lt1>
        <a:srgbClr val="1B1B1B"/>
      </a:lt1>
      <a:dk2>
        <a:srgbClr val="595959"/>
      </a:dk2>
      <a:lt2>
        <a:srgbClr val="F1C232"/>
      </a:lt2>
      <a:accent1>
        <a:srgbClr val="FF9900"/>
      </a:accent1>
      <a:accent2>
        <a:srgbClr val="FFF2CC"/>
      </a:accent2>
      <a:accent3>
        <a:srgbClr val="CC0000"/>
      </a:accent3>
      <a:accent4>
        <a:srgbClr val="05349B"/>
      </a:accent4>
      <a:accent5>
        <a:srgbClr val="B1AAF2"/>
      </a:accent5>
      <a:accent6>
        <a:srgbClr val="FFFFFF"/>
      </a:accent6>
      <a:hlink>
        <a:srgbClr val="F8F8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9E27E163C4549AA6D55D7EAB1AA00" ma:contentTypeVersion="17" ma:contentTypeDescription="Create a new document." ma:contentTypeScope="" ma:versionID="72976a671cf8bf658d9d4fd2a1318d5b">
  <xsd:schema xmlns:xsd="http://www.w3.org/2001/XMLSchema" xmlns:xs="http://www.w3.org/2001/XMLSchema" xmlns:p="http://schemas.microsoft.com/office/2006/metadata/properties" xmlns:ns3="80531f1b-6738-4322-b88e-a230848c4c4f" xmlns:ns4="5c464c4d-40ae-4f48-8875-de0afe927a69" targetNamespace="http://schemas.microsoft.com/office/2006/metadata/properties" ma:root="true" ma:fieldsID="61536208d750819a511fa67c9bd9e5df" ns3:_="" ns4:_="">
    <xsd:import namespace="80531f1b-6738-4322-b88e-a230848c4c4f"/>
    <xsd:import namespace="5c464c4d-40ae-4f48-8875-de0afe927a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31f1b-6738-4322-b88e-a230848c4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64c4d-40ae-4f48-8875-de0afe927a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0531f1b-6738-4322-b88e-a230848c4c4f" xsi:nil="true"/>
  </documentManagement>
</p:properties>
</file>

<file path=customXml/itemProps1.xml><?xml version="1.0" encoding="utf-8"?>
<ds:datastoreItem xmlns:ds="http://schemas.openxmlformats.org/officeDocument/2006/customXml" ds:itemID="{7EC8DFED-1A05-4649-ADD7-89F0F9C6B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6D86F8-38FB-4FB6-8931-9DA9B7F5E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31f1b-6738-4322-b88e-a230848c4c4f"/>
    <ds:schemaRef ds:uri="5c464c4d-40ae-4f48-8875-de0afe927a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8E57F-ECB6-43AC-9FB3-9836253DF0FB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80531f1b-6738-4322-b88e-a230848c4c4f"/>
    <ds:schemaRef ds:uri="5c464c4d-40ae-4f48-8875-de0afe927a69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482</Words>
  <Application>Microsoft Office PowerPoint</Application>
  <PresentationFormat>On-screen Show (16:9)</PresentationFormat>
  <Paragraphs>156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Archivo</vt:lpstr>
      <vt:lpstr>Arial</vt:lpstr>
      <vt:lpstr>Press Start 2P</vt:lpstr>
      <vt:lpstr>Simple Retro Pixel Business Basic Template by Slidesgo</vt:lpstr>
      <vt:lpstr>Graphics Processing Unit</vt:lpstr>
      <vt:lpstr>Early History of Graphics Cards</vt:lpstr>
      <vt:lpstr>IBM MDA</vt:lpstr>
      <vt:lpstr>IBM CGA</vt:lpstr>
      <vt:lpstr>IBM VGA</vt:lpstr>
      <vt:lpstr>VGA</vt:lpstr>
      <vt:lpstr>The Beginning of 3D Graphics</vt:lpstr>
      <vt:lpstr>3dfx Voodoo 1&amp;2</vt:lpstr>
      <vt:lpstr>3dfx SLI</vt:lpstr>
      <vt:lpstr>NVIDIA SLI &amp; AMD CrossFire</vt:lpstr>
      <vt:lpstr>3dfx Rise and Fall</vt:lpstr>
      <vt:lpstr>The GPU Revolution</vt:lpstr>
      <vt:lpstr>NVIDIA GeForce 256</vt:lpstr>
      <vt:lpstr>HDMI</vt:lpstr>
      <vt:lpstr>HDMI</vt:lpstr>
      <vt:lpstr>The Major GPU Companies</vt:lpstr>
      <vt:lpstr>The Three Big Players (1990s–2000s)</vt:lpstr>
      <vt:lpstr>ATI Technologies</vt:lpstr>
      <vt:lpstr>AMD Acquisition of ATI</vt:lpstr>
      <vt:lpstr>AMD Driver Issues</vt:lpstr>
      <vt:lpstr>AMD Driver Issues</vt:lpstr>
      <vt:lpstr>Modern GPU Technologies</vt:lpstr>
      <vt:lpstr>CUDA NVIDIA</vt:lpstr>
      <vt:lpstr>Parallel Processing</vt:lpstr>
      <vt:lpstr>DLSS</vt:lpstr>
      <vt:lpstr>AMD FSR</vt:lpstr>
      <vt:lpstr>How Does It Work</vt:lpstr>
      <vt:lpstr>How a Final Image Is Created</vt:lpstr>
      <vt:lpstr>Summary</vt:lpstr>
      <vt:lpstr>Graphics Processing Unit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Sven Kugener</dc:creator>
  <cp:lastModifiedBy>Sven Kugener</cp:lastModifiedBy>
  <cp:revision>14</cp:revision>
  <dcterms:modified xsi:type="dcterms:W3CDTF">2026-02-03T09:51:00Z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0x0101009D59E27E163C4549AA6D55D7EAB1AA00</vt:lpwstr>
  </property>
</Properties>
</file>